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  <p:sldMasterId id="2147483657" r:id="rId5"/>
    <p:sldMasterId id="2147483658" r:id="rId6"/>
    <p:sldMasterId id="214748365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  <p:sldId id="326" r:id="rId79"/>
    <p:sldId id="327" r:id="rId80"/>
    <p:sldId id="328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</p:sldIdLst>
  <p:sldSz cy="6858000" cx="9144000"/>
  <p:notesSz cx="6858000" cy="9144000"/>
  <p:embeddedFontLst>
    <p:embeddedFont>
      <p:font typeface="Carme"/>
      <p:regular r:id="rId109"/>
    </p:embeddedFont>
    <p:embeddedFont>
      <p:font typeface="Arimo"/>
      <p:regular r:id="rId110"/>
      <p:bold r:id="rId111"/>
      <p:italic r:id="rId112"/>
      <p:boldItalic r:id="rId113"/>
    </p:embeddedFont>
    <p:embeddedFont>
      <p:font typeface="Butcherman"/>
      <p:regular r:id="rId114"/>
    </p:embeddedFont>
    <p:embeddedFont>
      <p:font typeface="Corbel"/>
      <p:regular r:id="rId115"/>
      <p:bold r:id="rId116"/>
      <p:italic r:id="rId117"/>
      <p:boldItalic r:id="rId118"/>
    </p:embeddedFont>
    <p:embeddedFont>
      <p:font typeface="Pacifico"/>
      <p:regular r:id="rId119"/>
    </p:embeddedFont>
    <p:embeddedFont>
      <p:font typeface="Arial Black"/>
      <p:regular r:id="rId1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07" Type="http://schemas.openxmlformats.org/officeDocument/2006/relationships/slide" Target="slides/slide99.xml"/><Relationship Id="rId106" Type="http://schemas.openxmlformats.org/officeDocument/2006/relationships/slide" Target="slides/slide98.xml"/><Relationship Id="rId105" Type="http://schemas.openxmlformats.org/officeDocument/2006/relationships/slide" Target="slides/slide97.xml"/><Relationship Id="rId104" Type="http://schemas.openxmlformats.org/officeDocument/2006/relationships/slide" Target="slides/slide96.xml"/><Relationship Id="rId109" Type="http://schemas.openxmlformats.org/officeDocument/2006/relationships/font" Target="fonts/Carme-regular.fntdata"/><Relationship Id="rId108" Type="http://schemas.openxmlformats.org/officeDocument/2006/relationships/slide" Target="slides/slide100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103" Type="http://schemas.openxmlformats.org/officeDocument/2006/relationships/slide" Target="slides/slide95.xml"/><Relationship Id="rId102" Type="http://schemas.openxmlformats.org/officeDocument/2006/relationships/slide" Target="slides/slide94.xml"/><Relationship Id="rId101" Type="http://schemas.openxmlformats.org/officeDocument/2006/relationships/slide" Target="slides/slide93.xml"/><Relationship Id="rId100" Type="http://schemas.openxmlformats.org/officeDocument/2006/relationships/slide" Target="slides/slide92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120" Type="http://schemas.openxmlformats.org/officeDocument/2006/relationships/font" Target="fonts/ArialBlack-regular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slide" Target="slides/slide87.xml"/><Relationship Id="rId94" Type="http://schemas.openxmlformats.org/officeDocument/2006/relationships/slide" Target="slides/slide86.xml"/><Relationship Id="rId97" Type="http://schemas.openxmlformats.org/officeDocument/2006/relationships/slide" Target="slides/slide89.xml"/><Relationship Id="rId96" Type="http://schemas.openxmlformats.org/officeDocument/2006/relationships/slide" Target="slides/slide88.xml"/><Relationship Id="rId11" Type="http://schemas.openxmlformats.org/officeDocument/2006/relationships/slide" Target="slides/slide3.xml"/><Relationship Id="rId99" Type="http://schemas.openxmlformats.org/officeDocument/2006/relationships/slide" Target="slides/slide91.xml"/><Relationship Id="rId10" Type="http://schemas.openxmlformats.org/officeDocument/2006/relationships/slide" Target="slides/slide2.xml"/><Relationship Id="rId98" Type="http://schemas.openxmlformats.org/officeDocument/2006/relationships/slide" Target="slides/slide90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slide" Target="slides/slide83.xml"/><Relationship Id="rId90" Type="http://schemas.openxmlformats.org/officeDocument/2006/relationships/slide" Target="slides/slide82.xml"/><Relationship Id="rId93" Type="http://schemas.openxmlformats.org/officeDocument/2006/relationships/slide" Target="slides/slide85.xml"/><Relationship Id="rId92" Type="http://schemas.openxmlformats.org/officeDocument/2006/relationships/slide" Target="slides/slide84.xml"/><Relationship Id="rId118" Type="http://schemas.openxmlformats.org/officeDocument/2006/relationships/font" Target="fonts/Corbel-boldItalic.fntdata"/><Relationship Id="rId117" Type="http://schemas.openxmlformats.org/officeDocument/2006/relationships/font" Target="fonts/Corbel-italic.fntdata"/><Relationship Id="rId116" Type="http://schemas.openxmlformats.org/officeDocument/2006/relationships/font" Target="fonts/Corbel-bold.fntdata"/><Relationship Id="rId115" Type="http://schemas.openxmlformats.org/officeDocument/2006/relationships/font" Target="fonts/Corbel-regular.fntdata"/><Relationship Id="rId119" Type="http://schemas.openxmlformats.org/officeDocument/2006/relationships/font" Target="fonts/Pacifico-regular.fntdata"/><Relationship Id="rId15" Type="http://schemas.openxmlformats.org/officeDocument/2006/relationships/slide" Target="slides/slide7.xml"/><Relationship Id="rId110" Type="http://schemas.openxmlformats.org/officeDocument/2006/relationships/font" Target="fonts/Arimo-regular.fntdata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14" Type="http://schemas.openxmlformats.org/officeDocument/2006/relationships/font" Target="fonts/Butcherman-regular.fntdata"/><Relationship Id="rId18" Type="http://schemas.openxmlformats.org/officeDocument/2006/relationships/slide" Target="slides/slide10.xml"/><Relationship Id="rId113" Type="http://schemas.openxmlformats.org/officeDocument/2006/relationships/font" Target="fonts/Arimo-boldItalic.fntdata"/><Relationship Id="rId112" Type="http://schemas.openxmlformats.org/officeDocument/2006/relationships/font" Target="fonts/Arimo-italic.fntdata"/><Relationship Id="rId111" Type="http://schemas.openxmlformats.org/officeDocument/2006/relationships/font" Target="fonts/Arimo-bold.fntdata"/><Relationship Id="rId84" Type="http://schemas.openxmlformats.org/officeDocument/2006/relationships/slide" Target="slides/slide76.xml"/><Relationship Id="rId83" Type="http://schemas.openxmlformats.org/officeDocument/2006/relationships/slide" Target="slides/slide75.xml"/><Relationship Id="rId86" Type="http://schemas.openxmlformats.org/officeDocument/2006/relationships/slide" Target="slides/slide78.xml"/><Relationship Id="rId85" Type="http://schemas.openxmlformats.org/officeDocument/2006/relationships/slide" Target="slides/slide77.xml"/><Relationship Id="rId88" Type="http://schemas.openxmlformats.org/officeDocument/2006/relationships/slide" Target="slides/slide80.xml"/><Relationship Id="rId87" Type="http://schemas.openxmlformats.org/officeDocument/2006/relationships/slide" Target="slides/slide79.xml"/><Relationship Id="rId89" Type="http://schemas.openxmlformats.org/officeDocument/2006/relationships/slide" Target="slides/slide81.xml"/><Relationship Id="rId80" Type="http://schemas.openxmlformats.org/officeDocument/2006/relationships/slide" Target="slides/slide72.xml"/><Relationship Id="rId82" Type="http://schemas.openxmlformats.org/officeDocument/2006/relationships/slide" Target="slides/slide74.xml"/><Relationship Id="rId81" Type="http://schemas.openxmlformats.org/officeDocument/2006/relationships/slide" Target="slides/slide73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slide" Target="slides/slide71.xml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0" name="Google Shape;9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e46f427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47e46f427d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7e46f427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47e46f427d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7e46f42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47e46f427d_0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9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1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1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p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1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3355848"/>
            <a:ext cx="8077200" cy="16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7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685800" y="1828800"/>
            <a:ext cx="80772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SzPts val="252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title"/>
          </p:nvPr>
        </p:nvSpPr>
        <p:spPr>
          <a:xfrm>
            <a:off x="457200" y="155448"/>
            <a:ext cx="82296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rtl="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457200" y="1773936"/>
            <a:ext cx="4038600" cy="4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Autofit/>
          </a:bodyPr>
          <a:lstStyle>
            <a:lvl1pPr indent="-370840" lvl="0" marL="457200" rtl="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rtl="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 sz="1800"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4648200" y="1773936"/>
            <a:ext cx="4038600" cy="4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70840" lvl="0" marL="457200" rtl="0" algn="l">
              <a:spcBef>
                <a:spcPts val="0"/>
              </a:spcBef>
              <a:spcAft>
                <a:spcPts val="0"/>
              </a:spcAft>
              <a:buSzPts val="2240"/>
              <a:buChar char="◼"/>
              <a:defRPr sz="2800"/>
            </a:lvl1pPr>
            <a:lvl2pPr indent="-365760" lvl="1" marL="914400" rtl="0" algn="l">
              <a:spcBef>
                <a:spcPts val="480"/>
              </a:spcBef>
              <a:spcAft>
                <a:spcPts val="0"/>
              </a:spcAft>
              <a:buSzPts val="2160"/>
              <a:buChar char="▪"/>
              <a:defRPr sz="2400"/>
            </a:lvl2pPr>
            <a:lvl3pPr indent="-355600" lvl="2" marL="1371600" rtl="0" algn="l">
              <a:spcBef>
                <a:spcPts val="400"/>
              </a:spcBef>
              <a:spcAft>
                <a:spcPts val="0"/>
              </a:spcAft>
              <a:buSzPts val="2000"/>
              <a:buChar char="▪"/>
              <a:defRPr sz="2000"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 sz="1800"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 sz="1800"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 sz="1800"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 sz="1800"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 rot="5400000">
            <a:off x="2259000" y="-26975"/>
            <a:ext cx="46260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◼"/>
              <a:defRPr/>
            </a:lvl1pPr>
            <a:lvl2pPr indent="-331469" lvl="1" marL="914400" rtl="0" algn="l">
              <a:spcBef>
                <a:spcPts val="360"/>
              </a:spcBef>
              <a:spcAft>
                <a:spcPts val="0"/>
              </a:spcAft>
              <a:buSzPts val="1620"/>
              <a:buChar char="▪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SzPts val="1800"/>
              <a:buChar char="⚫"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457200" y="1698987"/>
            <a:ext cx="4040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457200" y="2449512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50520" lvl="0" marL="457200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SzPts val="1600"/>
              <a:buChar char="⚫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SzPts val="1600"/>
              <a:buChar char="⚫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SzPts val="1600"/>
              <a:buChar char="⚫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SzPts val="1600"/>
              <a:buChar char="⚫"/>
              <a:defRPr sz="1600"/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4645025" y="1698987"/>
            <a:ext cx="40419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146300" spcFirstLastPara="1" rIns="91425" wrap="square" tIns="91425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840"/>
              <a:buNone/>
              <a:defRPr b="1" sz="2300" cap="none"/>
            </a:lvl1pPr>
            <a:lvl2pPr indent="-228600" lvl="1" marL="914400" rtl="0" algn="l">
              <a:spcBef>
                <a:spcPts val="400"/>
              </a:spcBef>
              <a:spcAft>
                <a:spcPts val="0"/>
              </a:spcAft>
              <a:buSzPts val="1800"/>
              <a:buNone/>
              <a:defRPr b="1" sz="2000"/>
            </a:lvl2pPr>
            <a:lvl3pPr indent="-228600" lvl="2" marL="1371600" rtl="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0" name="Google Shape;60;p8"/>
          <p:cNvSpPr txBox="1"/>
          <p:nvPr>
            <p:ph idx="4" type="body"/>
          </p:nvPr>
        </p:nvSpPr>
        <p:spPr>
          <a:xfrm>
            <a:off x="4645025" y="2449512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50520" lvl="0" marL="457200" rtl="0" algn="l">
              <a:spcBef>
                <a:spcPts val="0"/>
              </a:spcBef>
              <a:spcAft>
                <a:spcPts val="0"/>
              </a:spcAft>
              <a:buSzPts val="1920"/>
              <a:buChar char="◼"/>
              <a:defRPr sz="2400"/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SzPts val="1800"/>
              <a:buChar char="▪"/>
              <a:defRPr sz="2000"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 sz="1800"/>
            </a:lvl3pPr>
            <a:lvl4pPr indent="-330200" lvl="3" marL="1828800" rtl="0" algn="l">
              <a:spcBef>
                <a:spcPts val="320"/>
              </a:spcBef>
              <a:spcAft>
                <a:spcPts val="0"/>
              </a:spcAft>
              <a:buSzPts val="1600"/>
              <a:buChar char="▪"/>
              <a:defRPr sz="1600"/>
            </a:lvl4pPr>
            <a:lvl5pPr indent="-330200" lvl="4" marL="2286000" rtl="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rtl="0" algn="l">
              <a:spcBef>
                <a:spcPts val="320"/>
              </a:spcBef>
              <a:spcAft>
                <a:spcPts val="0"/>
              </a:spcAft>
              <a:buSzPts val="1600"/>
              <a:buChar char="⚫"/>
              <a:defRPr sz="1600"/>
            </a:lvl6pPr>
            <a:lvl7pPr indent="-330200" lvl="6" marL="3200400" rtl="0" algn="l">
              <a:spcBef>
                <a:spcPts val="320"/>
              </a:spcBef>
              <a:spcAft>
                <a:spcPts val="0"/>
              </a:spcAft>
              <a:buSzPts val="1600"/>
              <a:buChar char="⚫"/>
              <a:defRPr sz="1600"/>
            </a:lvl7pPr>
            <a:lvl8pPr indent="-330200" lvl="7" marL="3657600" rtl="0" algn="l">
              <a:spcBef>
                <a:spcPts val="320"/>
              </a:spcBef>
              <a:spcAft>
                <a:spcPts val="0"/>
              </a:spcAft>
              <a:buSzPts val="1600"/>
              <a:buChar char="⚫"/>
              <a:defRPr sz="1600"/>
            </a:lvl8pPr>
            <a:lvl9pPr indent="-330200" lvl="8" marL="4114800" rtl="0" algn="l">
              <a:spcBef>
                <a:spcPts val="320"/>
              </a:spcBef>
              <a:spcAft>
                <a:spcPts val="0"/>
              </a:spcAft>
              <a:buSzPts val="1600"/>
              <a:buChar char="⚫"/>
              <a:defRPr sz="1600"/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3F3F3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749808" y="118872"/>
            <a:ext cx="8013300" cy="16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700" cap="none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740664" y="1828800"/>
            <a:ext cx="80223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Autofit/>
          </a:bodyPr>
          <a:lstStyle>
            <a:lvl1pPr indent="-228600" lvl="0" marL="45720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FFFFFF"/>
                </a:solidFill>
              </a:defRPr>
            </a:lvl1pPr>
            <a:lvl2pPr indent="-228600" lvl="1" marL="914400" rtl="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rtl="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rtl="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6.jpg"/><Relationship Id="rId2" Type="http://schemas.openxmlformats.org/officeDocument/2006/relationships/slideLayout" Target="../slideLayouts/slideLayout8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/>
        </p:nvSpPr>
        <p:spPr>
          <a:xfrm>
            <a:off x="0" y="0"/>
            <a:ext cx="9144000" cy="513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0" y="5127625"/>
            <a:ext cx="9144000" cy="4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r="5400000" dist="10160">
              <a:srgbClr val="000000">
                <a:alpha val="596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/>
        </p:nvSpPr>
        <p:spPr>
          <a:xfrm>
            <a:off x="0" y="1436687"/>
            <a:ext cx="9144000" cy="444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r="5400000" dist="10160">
              <a:srgbClr val="000000">
                <a:alpha val="596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0" y="0"/>
            <a:ext cx="9144000" cy="1433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" type="body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/>
        </p:nvSpPr>
        <p:spPr>
          <a:xfrm>
            <a:off x="0" y="0"/>
            <a:ext cx="9144000" cy="260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0" y="2601912"/>
            <a:ext cx="9144000" cy="4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dir="5400000" dist="10160">
              <a:srgbClr val="000000">
                <a:alpha val="596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457200" y="1774825"/>
            <a:ext cx="8229600" cy="46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>
            <a:lvl1pPr indent="-39116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  <a:defRPr b="0" i="0" sz="32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8619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  <a:defRPr b="0" i="0" sz="2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6BB76D"/>
              </a:buClr>
              <a:buSzPts val="2000"/>
              <a:buFont typeface="Arial"/>
              <a:buChar char="▪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E88651"/>
              </a:buClr>
              <a:buSzPts val="2000"/>
              <a:buFont typeface="Noto Sans Symbols"/>
              <a:buChar char="•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Noto Sans Symbols"/>
              <a:buChar char="⚫"/>
              <a:defRPr b="0" i="0" sz="20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⚫"/>
              <a:defRPr b="0" i="0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0" type="dt"/>
          </p:nvPr>
        </p:nvSpPr>
        <p:spPr>
          <a:xfrm>
            <a:off x="457200" y="6477000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1"/>
          <p:cNvSpPr txBox="1"/>
          <p:nvPr>
            <p:ph idx="11" type="ftr"/>
          </p:nvPr>
        </p:nvSpPr>
        <p:spPr>
          <a:xfrm>
            <a:off x="2640012" y="6477000"/>
            <a:ext cx="550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45700" spcFirstLastPara="1" rIns="4570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12" type="sldNum"/>
          </p:nvPr>
        </p:nvSpPr>
        <p:spPr>
          <a:xfrm>
            <a:off x="8204200" y="6477000"/>
            <a:ext cx="73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0" i="0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www.microsoft.com/typography/fonts/web.aspx" TargetMode="Externa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://media.24ways.org/2007/17/fontmatrix.html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hyperlink" Target="http://www.fontsquirrel.com/tools/webfont-generator" TargetMode="External"/><Relationship Id="rId4" Type="http://schemas.openxmlformats.org/officeDocument/2006/relationships/image" Target="../media/image59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0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9.xml"/><Relationship Id="rId3" Type="http://schemas.openxmlformats.org/officeDocument/2006/relationships/hyperlink" Target="http://www.google.com/fo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4294967295" type="ctrTitle"/>
          </p:nvPr>
        </p:nvSpPr>
        <p:spPr>
          <a:xfrm>
            <a:off x="469900" y="2133600"/>
            <a:ext cx="7772400" cy="14684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13207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900"/>
              <a:buFont typeface="Carme"/>
              <a:buNone/>
            </a:pPr>
            <a:r>
              <a:rPr b="1" i="0" lang="en-US" sz="4900" u="none" cap="none" strike="noStrike">
                <a:solidFill>
                  <a:srgbClr val="D9EAD3"/>
                </a:solidFill>
                <a:latin typeface="Carme"/>
                <a:ea typeface="Carme"/>
                <a:cs typeface="Carme"/>
                <a:sym typeface="Carme"/>
              </a:rPr>
              <a:t>Princípios de tipografia</a:t>
            </a:r>
            <a:endParaRPr b="1" i="0" sz="4900" u="none" cap="none" strike="noStrike">
              <a:solidFill>
                <a:srgbClr val="D9EAD3"/>
              </a:solidFill>
              <a:latin typeface="Carme"/>
              <a:ea typeface="Carme"/>
              <a:cs typeface="Carme"/>
              <a:sym typeface="Carm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B0B0A2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oster_01" id="151" name="Google Shape;15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937" y="0"/>
            <a:ext cx="48212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12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Exercício</a:t>
            </a:r>
            <a:endParaRPr b="1" i="0" sz="45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8" name="Google Shape;868;p112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Utilize os complementos para desenvolvedores do Google Chrome para alterar a família de fontes de um site.</a:t>
            </a:r>
            <a:endParaRPr/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Pesquise uma fonte websafe e indique uma utilização para a mesma.</a:t>
            </a:r>
            <a:endParaRPr/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Escolha um site e proponha uma nova família tipográfica para ele, justifique sua escolha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aligraft" id="157" name="Google Shape;15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625" y="0"/>
            <a:ext cx="8391525" cy="68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1045050" y="81807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Uma tipografia, por si só, consegue transmitir uma mensagem?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463" y="2712588"/>
            <a:ext cx="30003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1045050" y="81807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Uma tipografia, por si só, consegue transmitir uma mensagem?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1" name="Google Shape;171;p25"/>
          <p:cNvSpPr txBox="1"/>
          <p:nvPr/>
        </p:nvSpPr>
        <p:spPr>
          <a:xfrm rot="-276334">
            <a:off x="3683996" y="3437264"/>
            <a:ext cx="2338852" cy="17182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  <a:latin typeface="Pacifico"/>
                <a:ea typeface="Pacifico"/>
                <a:cs typeface="Pacifico"/>
                <a:sym typeface="Pacifico"/>
              </a:rPr>
              <a:t>Eu sempre </a:t>
            </a:r>
            <a:endParaRPr sz="3000">
              <a:solidFill>
                <a:srgbClr val="C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  <a:latin typeface="Pacifico"/>
                <a:ea typeface="Pacifico"/>
                <a:cs typeface="Pacifico"/>
                <a:sym typeface="Pacifico"/>
              </a:rPr>
              <a:t>vou te </a:t>
            </a:r>
            <a:endParaRPr sz="3000">
              <a:solidFill>
                <a:srgbClr val="C00000"/>
              </a:solidFill>
              <a:latin typeface="Pacifico"/>
              <a:ea typeface="Pacifico"/>
              <a:cs typeface="Pacifico"/>
              <a:sym typeface="Pacif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  <a:latin typeface="Pacifico"/>
                <a:ea typeface="Pacifico"/>
                <a:cs typeface="Pacifico"/>
                <a:sym typeface="Pacifico"/>
              </a:rPr>
              <a:t>encontrar !  </a:t>
            </a:r>
            <a:endParaRPr sz="3000">
              <a:solidFill>
                <a:srgbClr val="C00000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463" y="2712588"/>
            <a:ext cx="3000375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6"/>
          <p:cNvSpPr txBox="1"/>
          <p:nvPr/>
        </p:nvSpPr>
        <p:spPr>
          <a:xfrm>
            <a:off x="1045050" y="818075"/>
            <a:ext cx="70539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</a:rPr>
              <a:t>Uma tipografia, por si só, consegue transmitir uma mensagem?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9" name="Google Shape;179;p26"/>
          <p:cNvSpPr txBox="1"/>
          <p:nvPr/>
        </p:nvSpPr>
        <p:spPr>
          <a:xfrm rot="-276527">
            <a:off x="3595444" y="3430065"/>
            <a:ext cx="2516437" cy="17182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  <a:latin typeface="Butcherman"/>
                <a:ea typeface="Butcherman"/>
                <a:cs typeface="Butcherman"/>
                <a:sym typeface="Butcherman"/>
              </a:rPr>
              <a:t>Eu sempre </a:t>
            </a:r>
            <a:endParaRPr sz="3000">
              <a:solidFill>
                <a:srgbClr val="C00000"/>
              </a:solidFill>
              <a:latin typeface="Butcherman"/>
              <a:ea typeface="Butcherman"/>
              <a:cs typeface="Butcherman"/>
              <a:sym typeface="Butcher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  <a:latin typeface="Butcherman"/>
                <a:ea typeface="Butcherman"/>
                <a:cs typeface="Butcherman"/>
                <a:sym typeface="Butcherman"/>
              </a:rPr>
              <a:t>vou te </a:t>
            </a:r>
            <a:endParaRPr sz="3000">
              <a:solidFill>
                <a:srgbClr val="C00000"/>
              </a:solidFill>
              <a:latin typeface="Butcherman"/>
              <a:ea typeface="Butcherman"/>
              <a:cs typeface="Butcherman"/>
              <a:sym typeface="Butcher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C00000"/>
                </a:solidFill>
                <a:latin typeface="Butcherman"/>
                <a:ea typeface="Butcherman"/>
                <a:cs typeface="Butcherman"/>
                <a:sym typeface="Butcherman"/>
              </a:rPr>
              <a:t>encontrar !  </a:t>
            </a:r>
            <a:endParaRPr sz="3000">
              <a:solidFill>
                <a:srgbClr val="C00000"/>
              </a:solidFill>
              <a:latin typeface="Butcherman"/>
              <a:ea typeface="Butcherman"/>
              <a:cs typeface="Butcherman"/>
              <a:sym typeface="Butcher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4294967295" type="title"/>
          </p:nvPr>
        </p:nvSpPr>
        <p:spPr>
          <a:xfrm>
            <a:off x="457200" y="15240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Tipos de tipografia</a:t>
            </a:r>
            <a:endParaRPr b="1" i="0" sz="4500" u="none" cap="none" strike="noStrik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457200" y="1773237"/>
            <a:ext cx="4038600" cy="4624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rPr b="0" i="0" lang="en-US" sz="2800" u="none">
                <a:solidFill>
                  <a:srgbClr val="C00000"/>
                </a:solidFill>
                <a:latin typeface="Corbel"/>
                <a:ea typeface="Corbel"/>
                <a:cs typeface="Corbel"/>
                <a:sym typeface="Corbel"/>
              </a:rPr>
              <a:t>	</a:t>
            </a:r>
            <a:r>
              <a:rPr b="1" i="0" lang="en-US" sz="2800" u="none">
                <a:solidFill>
                  <a:srgbClr val="C00000"/>
                </a:solidFill>
                <a:latin typeface="Corbel"/>
                <a:ea typeface="Corbel"/>
                <a:cs typeface="Corbel"/>
                <a:sym typeface="Corbel"/>
              </a:rPr>
              <a:t>Tipografia de leitura         contínua ou de longa durabilidade</a:t>
            </a:r>
            <a:r>
              <a:rPr b="0" i="0" lang="en-US" sz="2800" u="none">
                <a:solidFill>
                  <a:srgbClr val="C00000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/>
          </a:p>
          <a:p>
            <a:pPr indent="-17684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Livros                                </a:t>
            </a:r>
            <a:endParaRPr/>
          </a:p>
          <a:p>
            <a:pPr indent="0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Jornais</a:t>
            </a:r>
            <a:endParaRPr/>
          </a:p>
          <a:p>
            <a:pPr indent="0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Revistas    </a:t>
            </a:r>
            <a:endParaRPr/>
          </a:p>
          <a:p>
            <a:pPr indent="0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Manuais </a:t>
            </a:r>
            <a:endParaRPr/>
          </a:p>
          <a:p>
            <a:pPr indent="0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Hipertexto</a:t>
            </a:r>
            <a:endParaRPr/>
          </a:p>
        </p:txBody>
      </p:sp>
      <p:sp>
        <p:nvSpPr>
          <p:cNvPr id="186" name="Google Shape;186;p27"/>
          <p:cNvSpPr txBox="1"/>
          <p:nvPr>
            <p:ph idx="2" type="body"/>
          </p:nvPr>
        </p:nvSpPr>
        <p:spPr>
          <a:xfrm>
            <a:off x="4648200" y="1773237"/>
            <a:ext cx="4038600" cy="4624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>
                <a:solidFill>
                  <a:srgbClr val="C00000"/>
                </a:solidFill>
                <a:latin typeface="Corbel"/>
                <a:ea typeface="Corbel"/>
                <a:cs typeface="Corbel"/>
                <a:sym typeface="Corbel"/>
              </a:rPr>
              <a:t>Tipografia efêmera ou de impacto</a:t>
            </a:r>
            <a:endParaRPr/>
          </a:p>
          <a:p>
            <a:pPr indent="-17684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7684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Posters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Capas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Logotiós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Embaçlagens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Anúncios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Sinalética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/>
        </p:nvSpPr>
        <p:spPr>
          <a:xfrm>
            <a:off x="0" y="0"/>
            <a:ext cx="71628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8"/>
          <p:cNvSpPr txBox="1"/>
          <p:nvPr>
            <p:ph type="title"/>
          </p:nvPr>
        </p:nvSpPr>
        <p:spPr>
          <a:xfrm>
            <a:off x="457200" y="152400"/>
            <a:ext cx="82296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8204200" y="6477000"/>
            <a:ext cx="733425" cy="2746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cxnSp>
        <p:nvCxnSpPr>
          <p:cNvPr id="194" name="Google Shape;194;p28"/>
          <p:cNvCxnSpPr/>
          <p:nvPr/>
        </p:nvCxnSpPr>
        <p:spPr>
          <a:xfrm>
            <a:off x="1235075" y="2708275"/>
            <a:ext cx="6962775" cy="0"/>
          </a:xfrm>
          <a:prstGeom prst="straightConnector1">
            <a:avLst/>
          </a:prstGeom>
          <a:noFill/>
          <a:ln cap="rnd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5" name="Google Shape;195;p28"/>
          <p:cNvCxnSpPr/>
          <p:nvPr/>
        </p:nvCxnSpPr>
        <p:spPr>
          <a:xfrm>
            <a:off x="1235075" y="3386137"/>
            <a:ext cx="6962775" cy="0"/>
          </a:xfrm>
          <a:prstGeom prst="straightConnector1">
            <a:avLst/>
          </a:prstGeom>
          <a:noFill/>
          <a:ln cap="rnd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6" name="Google Shape;196;p28"/>
          <p:cNvCxnSpPr/>
          <p:nvPr/>
        </p:nvCxnSpPr>
        <p:spPr>
          <a:xfrm>
            <a:off x="1235075" y="2390775"/>
            <a:ext cx="6962775" cy="0"/>
          </a:xfrm>
          <a:prstGeom prst="straightConnector1">
            <a:avLst/>
          </a:prstGeom>
          <a:noFill/>
          <a:ln cap="rnd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197" name="Google Shape;197;p28"/>
          <p:cNvCxnSpPr/>
          <p:nvPr/>
        </p:nvCxnSpPr>
        <p:spPr>
          <a:xfrm>
            <a:off x="1235075" y="3716337"/>
            <a:ext cx="6962775" cy="0"/>
          </a:xfrm>
          <a:prstGeom prst="straightConnector1">
            <a:avLst/>
          </a:prstGeom>
          <a:noFill/>
          <a:ln cap="rnd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198" name="Google Shape;198;p28"/>
          <p:cNvSpPr/>
          <p:nvPr/>
        </p:nvSpPr>
        <p:spPr>
          <a:xfrm>
            <a:off x="1331912" y="2420937"/>
            <a:ext cx="1871662" cy="1295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0831" y="0"/>
                </a:moveTo>
                <a:close/>
                <a:lnTo>
                  <a:pt x="-10831" y="120000"/>
                </a:lnTo>
              </a:path>
              <a:path extrusionOk="0" fill="none" h="120000" w="120000">
                <a:moveTo>
                  <a:pt x="-10831" y="902"/>
                </a:moveTo>
                <a:lnTo>
                  <a:pt x="-6228" y="-6566"/>
                </a:lnTo>
                <a:lnTo>
                  <a:pt x="-20000" y="-6566"/>
                </a:lnTo>
                <a:lnTo>
                  <a:pt x="-10000" y="-2160"/>
                </a:lnTo>
              </a:path>
            </a:pathLst>
          </a:custGeom>
          <a:noFill/>
          <a:ln cap="flat" cmpd="thickThin" w="480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1403350" y="1628775"/>
            <a:ext cx="762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rPr>
              <a:t>Olho</a:t>
            </a:r>
            <a:endParaRPr/>
          </a:p>
        </p:txBody>
      </p:sp>
      <p:sp>
        <p:nvSpPr>
          <p:cNvPr id="200" name="Google Shape;200;p28"/>
          <p:cNvSpPr/>
          <p:nvPr/>
        </p:nvSpPr>
        <p:spPr>
          <a:xfrm flipH="1">
            <a:off x="6494462" y="2420937"/>
            <a:ext cx="1655762" cy="2873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32066" y="0"/>
                </a:moveTo>
                <a:close/>
                <a:lnTo>
                  <a:pt x="-32066" y="120000"/>
                </a:lnTo>
              </a:path>
              <a:path extrusionOk="0" fill="none" h="120000" w="120000">
                <a:moveTo>
                  <a:pt x="-32066" y="-1175"/>
                </a:moveTo>
                <a:lnTo>
                  <a:pt x="-6228" y="-6566"/>
                </a:lnTo>
                <a:lnTo>
                  <a:pt x="-20000" y="-6566"/>
                </a:lnTo>
                <a:lnTo>
                  <a:pt x="-10000" y="-2160"/>
                </a:lnTo>
              </a:path>
            </a:pathLst>
          </a:custGeom>
          <a:noFill/>
          <a:ln cap="flat" cmpd="thickThin" w="480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 txBox="1"/>
          <p:nvPr/>
        </p:nvSpPr>
        <p:spPr>
          <a:xfrm>
            <a:off x="6415087" y="1844675"/>
            <a:ext cx="1878012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rPr>
              <a:t>Olho superior</a:t>
            </a:r>
            <a:endParaRPr/>
          </a:p>
        </p:txBody>
      </p:sp>
      <p:sp>
        <p:nvSpPr>
          <p:cNvPr id="202" name="Google Shape;202;p28"/>
          <p:cNvSpPr txBox="1"/>
          <p:nvPr/>
        </p:nvSpPr>
        <p:spPr>
          <a:xfrm>
            <a:off x="1347787" y="1922462"/>
            <a:ext cx="6737350" cy="1862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b="1" i="0" lang="en-US" sz="115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AbeDjghij</a:t>
            </a:r>
            <a:endParaRPr/>
          </a:p>
        </p:txBody>
      </p:sp>
      <p:sp>
        <p:nvSpPr>
          <p:cNvPr id="203" name="Google Shape;203;p28"/>
          <p:cNvSpPr/>
          <p:nvPr/>
        </p:nvSpPr>
        <p:spPr>
          <a:xfrm flipH="1">
            <a:off x="6494462" y="3429000"/>
            <a:ext cx="1655762" cy="2873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66148" y="0"/>
                </a:moveTo>
                <a:close/>
                <a:lnTo>
                  <a:pt x="66148" y="120000"/>
                </a:lnTo>
              </a:path>
              <a:path extrusionOk="0" fill="none" h="120000" w="120000">
                <a:moveTo>
                  <a:pt x="66148" y="-1637"/>
                </a:moveTo>
                <a:lnTo>
                  <a:pt x="66769" y="-5874"/>
                </a:lnTo>
                <a:lnTo>
                  <a:pt x="20786" y="-6104"/>
                </a:lnTo>
                <a:lnTo>
                  <a:pt x="-10000" y="-2160"/>
                </a:lnTo>
              </a:path>
            </a:pathLst>
          </a:custGeom>
          <a:noFill/>
          <a:ln cap="flat" cmpd="thickThin" w="480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6546850" y="3933825"/>
            <a:ext cx="174625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accent2"/>
                </a:solidFill>
                <a:latin typeface="Corbel"/>
                <a:ea typeface="Corbel"/>
                <a:cs typeface="Corbel"/>
                <a:sym typeface="Corbel"/>
              </a:rPr>
              <a:t>Olho inferior</a:t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 flipH="1">
            <a:off x="6494462" y="2765425"/>
            <a:ext cx="1655762" cy="59213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118558" y="0"/>
                </a:moveTo>
                <a:close/>
                <a:lnTo>
                  <a:pt x="118558" y="120000"/>
                </a:lnTo>
              </a:path>
              <a:path extrusionOk="0" fill="none" h="120000" w="120000">
                <a:moveTo>
                  <a:pt x="118558" y="-4406"/>
                </a:moveTo>
                <a:lnTo>
                  <a:pt x="118531" y="-13722"/>
                </a:lnTo>
                <a:lnTo>
                  <a:pt x="19493" y="-13490"/>
                </a:lnTo>
                <a:lnTo>
                  <a:pt x="-10000" y="-2160"/>
                </a:lnTo>
              </a:path>
            </a:pathLst>
          </a:custGeom>
          <a:noFill/>
          <a:ln cap="flat" cmpd="thickThin" w="48000">
            <a:solidFill>
              <a:srgbClr val="00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6780212" y="5229225"/>
            <a:ext cx="16081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900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rgbClr val="009900"/>
                </a:solidFill>
                <a:latin typeface="Corbel"/>
                <a:ea typeface="Corbel"/>
                <a:cs typeface="Corbel"/>
                <a:sym typeface="Corbel"/>
              </a:rPr>
              <a:t>Olho médio</a:t>
            </a:r>
            <a:endParaRPr/>
          </a:p>
        </p:txBody>
      </p:sp>
      <p:cxnSp>
        <p:nvCxnSpPr>
          <p:cNvPr id="207" name="Google Shape;207;p28"/>
          <p:cNvCxnSpPr/>
          <p:nvPr/>
        </p:nvCxnSpPr>
        <p:spPr>
          <a:xfrm>
            <a:off x="496887" y="3860800"/>
            <a:ext cx="7731125" cy="0"/>
          </a:xfrm>
          <a:prstGeom prst="straightConnector1">
            <a:avLst/>
          </a:prstGeom>
          <a:noFill/>
          <a:ln cap="rnd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cxnSp>
        <p:nvCxnSpPr>
          <p:cNvPr id="208" name="Google Shape;208;p28"/>
          <p:cNvCxnSpPr/>
          <p:nvPr/>
        </p:nvCxnSpPr>
        <p:spPr>
          <a:xfrm>
            <a:off x="544512" y="2205037"/>
            <a:ext cx="7683500" cy="0"/>
          </a:xfrm>
          <a:prstGeom prst="straightConnector1">
            <a:avLst/>
          </a:prstGeom>
          <a:noFill/>
          <a:ln cap="rnd" cmpd="sng" w="9525">
            <a:solidFill>
              <a:srgbClr val="FF0000"/>
            </a:solidFill>
            <a:prstDash val="solid"/>
            <a:miter lim="800000"/>
            <a:headEnd len="med" w="med" type="none"/>
            <a:tailEnd len="med" w="med" type="none"/>
          </a:ln>
        </p:spPr>
      </p:cxnSp>
      <p:sp>
        <p:nvSpPr>
          <p:cNvPr id="209" name="Google Shape;209;p28"/>
          <p:cNvSpPr/>
          <p:nvPr/>
        </p:nvSpPr>
        <p:spPr>
          <a:xfrm>
            <a:off x="684212" y="2205037"/>
            <a:ext cx="1871662" cy="16557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14845" y="0"/>
                </a:moveTo>
                <a:close/>
                <a:lnTo>
                  <a:pt x="-14845" y="120000"/>
                </a:lnTo>
              </a:path>
              <a:path extrusionOk="0" fill="none" h="120000" w="120000">
                <a:moveTo>
                  <a:pt x="-14845" y="9901"/>
                </a:moveTo>
                <a:lnTo>
                  <a:pt x="-6228" y="-6566"/>
                </a:lnTo>
                <a:lnTo>
                  <a:pt x="-20000" y="-6566"/>
                </a:lnTo>
                <a:lnTo>
                  <a:pt x="-10000" y="-2160"/>
                </a:lnTo>
              </a:path>
            </a:pathLst>
          </a:custGeom>
          <a:noFill/>
          <a:ln cap="flat" cmpd="thickThin" w="48000">
            <a:solidFill>
              <a:srgbClr val="B482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8"/>
          <p:cNvSpPr txBox="1"/>
          <p:nvPr/>
        </p:nvSpPr>
        <p:spPr>
          <a:xfrm>
            <a:off x="1357312" y="1000125"/>
            <a:ext cx="18796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8200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rgbClr val="B48200"/>
                </a:solidFill>
                <a:latin typeface="Corbel"/>
                <a:ea typeface="Corbel"/>
                <a:cs typeface="Corbel"/>
                <a:sym typeface="Corbel"/>
              </a:rPr>
              <a:t>Corpo Visual</a:t>
            </a:r>
            <a:endParaRPr/>
          </a:p>
        </p:txBody>
      </p:sp>
      <p:pic>
        <p:nvPicPr>
          <p:cNvPr descr="images.jpg" id="211" name="Google Shape;21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650" y="429260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racterísticas da tipografia" id="216" name="Google Shape;21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28775"/>
            <a:ext cx="5143500" cy="4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9"/>
          <p:cNvSpPr txBox="1"/>
          <p:nvPr/>
        </p:nvSpPr>
        <p:spPr>
          <a:xfrm>
            <a:off x="5149850" y="188912"/>
            <a:ext cx="3816350" cy="618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C0F"/>
              </a:buClr>
              <a:buSzPts val="1800"/>
              <a:buFont typeface="Corbel"/>
              <a:buNone/>
            </a:pPr>
            <a:r>
              <a:rPr b="1" i="0" lang="en-US" sz="1800" u="none">
                <a:solidFill>
                  <a:srgbClr val="F67C0F"/>
                </a:solidFill>
                <a:latin typeface="Corbel"/>
                <a:ea typeface="Corbel"/>
                <a:cs typeface="Corbel"/>
                <a:sym typeface="Corbel"/>
              </a:rPr>
              <a:t>Elementos das fontes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>
              <a:solidFill>
                <a:srgbClr val="F67C0F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Toda e qualquer fonte tipográfica é composta por elementos distintos, tais como: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rgbClr val="424242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Linha de Base (baseline)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Linha Central (meanline ou midline)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Ascendente (ascender)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Descendente (descender)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Letra Caixa Alta (upper-case)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Letra Caixa-baixa (lower-case)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Altura de x (x-height)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Cabeça ou Ápice (apex)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Serifa (serif)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Barriga ou Pança (bowl)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Haste ou Fuste (stem)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Montante ou Trave (diagonal stroke)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Base ou Pé (foot)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Barra (bar)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Bojo (counter)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Font typeface="Arial"/>
              <a:buChar char="•"/>
            </a:pPr>
            <a:r>
              <a:rPr b="0" i="0" lang="en-US" sz="1800" u="none">
                <a:solidFill>
                  <a:srgbClr val="424242"/>
                </a:solidFill>
                <a:latin typeface="Corbel"/>
                <a:ea typeface="Corbel"/>
                <a:cs typeface="Corbel"/>
                <a:sym typeface="Corbel"/>
              </a:rPr>
              <a:t>Etc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idx="4294967295" type="title"/>
          </p:nvPr>
        </p:nvSpPr>
        <p:spPr>
          <a:xfrm>
            <a:off x="457200" y="15240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3200"/>
              <a:buFont typeface="Corbel"/>
              <a:buNone/>
            </a:pPr>
            <a:r>
              <a:rPr b="1" i="0" lang="en-US" sz="32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Classificação das fontes</a:t>
            </a:r>
            <a:endParaRPr/>
          </a:p>
        </p:txBody>
      </p:sp>
      <p:pic>
        <p:nvPicPr>
          <p:cNvPr descr="Tipos de fontes tipográficas" id="223" name="Google Shape;2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0337" y="1735137"/>
            <a:ext cx="3951287" cy="512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9" name="Google Shape;229;p31"/>
          <p:cNvSpPr txBox="1"/>
          <p:nvPr>
            <p:ph idx="1" type="body"/>
          </p:nvPr>
        </p:nvSpPr>
        <p:spPr>
          <a:xfrm>
            <a:off x="457200" y="1571625"/>
            <a:ext cx="8229600" cy="507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◼"/>
            </a:pPr>
            <a:r>
              <a:rPr b="0" i="0" lang="en-US" sz="24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Uma boa tipografia estabelece uma </a:t>
            </a:r>
            <a:r>
              <a:rPr b="0" i="0" lang="en-US" sz="2400" u="none">
                <a:solidFill>
                  <a:srgbClr val="741B47"/>
                </a:solidFill>
                <a:latin typeface="Corbel"/>
                <a:ea typeface="Corbel"/>
                <a:cs typeface="Corbel"/>
                <a:sym typeface="Corbel"/>
              </a:rPr>
              <a:t>hierarquia visual</a:t>
            </a:r>
            <a:r>
              <a:rPr b="0" i="0" lang="en-US" sz="24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que facilita a leitura, ao proporcionar tanto interrupções visuais como ênfases gráficas, que ajudam o leitor a entender a relação entre o texto e a imagem, entre os títulos e os blocos de textos.</a:t>
            </a:r>
            <a:endParaRPr/>
          </a:p>
          <a:p>
            <a:pPr indent="-197166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◼"/>
            </a:pPr>
            <a:r>
              <a:rPr b="0" i="0" lang="en-US" sz="24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boa tipografia depende do contraste visual entre os diferentes tipos de letra e entre os blocos de texto, títulos e espaços em branco.</a:t>
            </a:r>
            <a:endParaRPr/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br>
              <a:rPr b="0" i="0" lang="en-US" sz="24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b="0" i="1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“Nada atrai mais o olho e a mente do que um estudado contraste e uma adequada diferença no tratamento de cada um dos elementos”.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>
            <p:ph idx="4294967295" type="title"/>
          </p:nvPr>
        </p:nvSpPr>
        <p:spPr>
          <a:xfrm>
            <a:off x="457200" y="401637"/>
            <a:ext cx="8229600" cy="1152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13207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500"/>
              <a:buFont typeface="Carme"/>
              <a:buNone/>
            </a:pPr>
            <a:r>
              <a:rPr b="1" i="0" lang="en-US" sz="4500" u="none" cap="none" strike="noStrike">
                <a:solidFill>
                  <a:srgbClr val="FFC000"/>
                </a:solidFill>
                <a:latin typeface="Carme"/>
                <a:ea typeface="Carme"/>
                <a:cs typeface="Carme"/>
                <a:sym typeface="Carme"/>
              </a:rPr>
              <a:t>A busca do significado</a:t>
            </a:r>
            <a:endParaRPr b="1" i="0" sz="4500" u="none" cap="none" strike="noStrike">
              <a:solidFill>
                <a:srgbClr val="FFC000"/>
              </a:solidFill>
              <a:latin typeface="Carme"/>
              <a:ea typeface="Carme"/>
              <a:cs typeface="Carme"/>
              <a:sym typeface="Carme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752600"/>
            <a:ext cx="6980237" cy="4652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457200" y="1500187"/>
            <a:ext cx="8229600" cy="5073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◼"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 alfabeto latino é composto de 26 sinais, mas uma fonte não se limita a isso.</a:t>
            </a:r>
            <a:endParaRPr/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◼"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Existem também os sinais que não são letras: os sinais de pontuação, acentuação, numerais, símbolos decorativos etc.</a:t>
            </a:r>
            <a:endParaRPr/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◼"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Eles formam um conjunto de elementos que transcrevem sons e ritmos da fala para a escrita.</a:t>
            </a:r>
            <a:endParaRPr/>
          </a:p>
          <a:p>
            <a:pPr indent="-17684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t/>
            </a:r>
            <a:endParaRPr b="0" i="0" sz="2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◼"/>
            </a:pPr>
            <a:r>
              <a:rPr b="0" i="0" lang="en-US" sz="2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Veja o PANGRAMA a seguir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2" name="Google Shape;242;p33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962" y="549275"/>
            <a:ext cx="8474075" cy="56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49" name="Google Shape;249;p34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575" y="1320800"/>
            <a:ext cx="8734425" cy="4027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7" name="Google Shape;257;p35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58" name="Google Shape;258;p35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12" y="1057275"/>
            <a:ext cx="8867775" cy="474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457200" y="1557337"/>
            <a:ext cx="8229600" cy="5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Uma fonte para uso internacional costuma ter </a:t>
            </a:r>
            <a:r>
              <a:rPr b="1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256 caracteres, entre letras </a:t>
            </a: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 </a:t>
            </a:r>
            <a:r>
              <a:rPr b="1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sinais não alfabéticos. </a:t>
            </a:r>
            <a:endParaRPr/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Baseados no</a:t>
            </a:r>
            <a:r>
              <a:rPr b="1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estilo de cada letra esse sinais devem ser projetados para se encaixar visualmente no texto, de maneira quase </a:t>
            </a:r>
            <a:r>
              <a:rPr b="1" i="0" lang="en-US" sz="3200" u="none">
                <a:solidFill>
                  <a:srgbClr val="C00000"/>
                </a:solidFill>
                <a:latin typeface="Corbel"/>
                <a:ea typeface="Corbel"/>
                <a:cs typeface="Corbel"/>
                <a:sym typeface="Corbel"/>
              </a:rPr>
              <a:t>invisível.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71" name="Google Shape;271;p37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rPr b="1" i="0" lang="en-US" sz="3200" u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rPr>
              <a:t>FAMÍLIA TIPOGRÁFICA </a:t>
            </a:r>
            <a:endParaRPr/>
          </a:p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1" i="0" sz="3200" u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rPr b="1" i="0" lang="en-US" sz="3200" u="non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rPr>
              <a:t>CARACTERÍSTICAS COMUNS</a:t>
            </a:r>
            <a:endParaRPr/>
          </a:p>
        </p:txBody>
      </p:sp>
      <p:grpSp>
        <p:nvGrpSpPr>
          <p:cNvPr id="272" name="Google Shape;272;p37"/>
          <p:cNvGrpSpPr/>
          <p:nvPr/>
        </p:nvGrpSpPr>
        <p:grpSpPr>
          <a:xfrm>
            <a:off x="4303712" y="2676525"/>
            <a:ext cx="609600" cy="1047750"/>
            <a:chOff x="4303712" y="2676525"/>
            <a:chExt cx="609600" cy="1047750"/>
          </a:xfrm>
        </p:grpSpPr>
        <p:pic>
          <p:nvPicPr>
            <p:cNvPr id="273" name="Google Shape;273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303712" y="2676525"/>
              <a:ext cx="609600" cy="1047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4" name="Google Shape;274;p37"/>
            <p:cNvSpPr txBox="1"/>
            <p:nvPr/>
          </p:nvSpPr>
          <p:spPr>
            <a:xfrm>
              <a:off x="4481512" y="2708275"/>
              <a:ext cx="252412" cy="8191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8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0" name="Google Shape;280;p38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1" name="Google Shape;281;p3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75" y="762000"/>
            <a:ext cx="7562850" cy="5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9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8" name="Google Shape;288;p39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89" name="Google Shape;28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712" y="1484312"/>
            <a:ext cx="8410575" cy="5164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0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5" name="Google Shape;295;p40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6" name="Google Shape;296;p40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012" y="1090612"/>
            <a:ext cx="894397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3" name="Google Shape;303;p41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" y="1484312"/>
            <a:ext cx="8362950" cy="5335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457200" y="1857375"/>
            <a:ext cx="8229600" cy="500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132075" wrap="square" tIns="91425">
            <a:noAutofit/>
          </a:bodyPr>
          <a:lstStyle/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◼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Tipografia é a impressão dos tipos</a:t>
            </a:r>
            <a:r>
              <a:rPr b="0" i="0" lang="en-US" sz="2400" u="none" cap="none" strike="noStrike">
                <a:solidFill>
                  <a:schemeClr val="dk1"/>
                </a:solidFill>
                <a:latin typeface="Carme"/>
                <a:ea typeface="Carme"/>
                <a:cs typeface="Carme"/>
                <a:sym typeface="Carme"/>
              </a:rPr>
              <a:t>.</a:t>
            </a:r>
            <a:endParaRPr/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  <a:p>
            <a:pPr indent="-319087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◼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fonte (família do tipo) é atualmente chamada de tipo.</a:t>
            </a:r>
            <a:endParaRPr/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◼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Tipologia é o estudo da formação dos tipos. 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2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0" name="Google Shape;310;p42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1" name="Google Shape;311;p4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87" y="1341437"/>
            <a:ext cx="9104312" cy="476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3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8" name="Google Shape;318;p43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rPr b="1" i="0" lang="en-US" sz="3200" u="none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rPr>
              <a:t>ALPHABET 26:</a:t>
            </a:r>
            <a:endParaRPr/>
          </a:p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rPr b="1" i="0" lang="en-US" sz="3200" u="none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rPr>
              <a:t>Um alfabeto sem</a:t>
            </a:r>
            <a:endParaRPr/>
          </a:p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rPr b="1" i="0" lang="en-US" sz="3200" u="none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rPr>
              <a:t>maiúsculas e</a:t>
            </a:r>
            <a:endParaRPr/>
          </a:p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rPr b="1" i="0" lang="en-US" sz="3200" u="none">
                <a:solidFill>
                  <a:srgbClr val="000000"/>
                </a:solidFill>
                <a:latin typeface="Carme"/>
                <a:ea typeface="Carme"/>
                <a:cs typeface="Carme"/>
                <a:sym typeface="Carme"/>
              </a:rPr>
              <a:t>minúsculas!</a:t>
            </a:r>
            <a:endParaRPr/>
          </a:p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1" i="0" sz="3200" u="none">
              <a:solidFill>
                <a:srgbClr val="000000"/>
              </a:solidFill>
              <a:latin typeface="Carme"/>
              <a:ea typeface="Carme"/>
              <a:cs typeface="Carme"/>
              <a:sym typeface="Carm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4" name="Google Shape;324;p44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5" name="Google Shape;325;p44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6" name="Google Shape;32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425450"/>
            <a:ext cx="6513512" cy="600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/>
        </p:nvSpPr>
        <p:spPr>
          <a:xfrm>
            <a:off x="457200" y="6477000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32" name="Google Shape;332;p45"/>
          <p:cNvSpPr txBox="1"/>
          <p:nvPr>
            <p:ph idx="4294967295" type="title"/>
          </p:nvPr>
        </p:nvSpPr>
        <p:spPr>
          <a:xfrm>
            <a:off x="457200" y="158750"/>
            <a:ext cx="8229600" cy="1127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Maiúscula e minúscula</a:t>
            </a:r>
            <a:endParaRPr/>
          </a:p>
        </p:txBody>
      </p:sp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304800" y="1428750"/>
            <a:ext cx="8534400" cy="1619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◼"/>
            </a:pP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As letras maiúsculas e minúsculas tem uma grande influência na legibilidade do texto. Nossa leitura consiste em reconhecer o formato geral das palavras;</a:t>
            </a:r>
            <a:endParaRPr/>
          </a:p>
        </p:txBody>
      </p:sp>
      <p:sp>
        <p:nvSpPr>
          <p:cNvPr id="334" name="Google Shape;334;p45"/>
          <p:cNvSpPr txBox="1"/>
          <p:nvPr/>
        </p:nvSpPr>
        <p:spPr>
          <a:xfrm>
            <a:off x="304800" y="3429000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2575" lvl="0" marL="282575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❑"/>
            </a:pPr>
            <a:r>
              <a:rPr b="0" i="0" lang="en-US" sz="18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Textos em maiúsculos são retângulos monótonos pouco distintos que não atraem a atenção do olhar.</a:t>
            </a:r>
            <a:endParaRPr/>
          </a:p>
        </p:txBody>
      </p:sp>
      <p:grpSp>
        <p:nvGrpSpPr>
          <p:cNvPr id="335" name="Google Shape;335;p45"/>
          <p:cNvGrpSpPr/>
          <p:nvPr/>
        </p:nvGrpSpPr>
        <p:grpSpPr>
          <a:xfrm>
            <a:off x="2189162" y="2357437"/>
            <a:ext cx="4545012" cy="857250"/>
            <a:chOff x="2189162" y="2209800"/>
            <a:chExt cx="4314825" cy="492125"/>
          </a:xfrm>
        </p:grpSpPr>
        <p:sp>
          <p:nvSpPr>
            <p:cNvPr id="336" name="Google Shape;336;p45"/>
            <p:cNvSpPr txBox="1"/>
            <p:nvPr/>
          </p:nvSpPr>
          <p:spPr>
            <a:xfrm>
              <a:off x="2189162" y="2209800"/>
              <a:ext cx="820737" cy="3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Árvore</a:t>
              </a:r>
              <a:endParaRPr/>
            </a:p>
          </p:txBody>
        </p:sp>
        <p:sp>
          <p:nvSpPr>
            <p:cNvPr id="337" name="Google Shape;337;p45"/>
            <p:cNvSpPr txBox="1"/>
            <p:nvPr/>
          </p:nvSpPr>
          <p:spPr>
            <a:xfrm>
              <a:off x="3805237" y="2209800"/>
              <a:ext cx="808037" cy="3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Rapaz</a:t>
              </a:r>
              <a:endParaRPr/>
            </a:p>
          </p:txBody>
        </p:sp>
        <p:sp>
          <p:nvSpPr>
            <p:cNvPr id="338" name="Google Shape;338;p45"/>
            <p:cNvSpPr txBox="1"/>
            <p:nvPr/>
          </p:nvSpPr>
          <p:spPr>
            <a:xfrm>
              <a:off x="5557837" y="2209800"/>
              <a:ext cx="820737" cy="3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Carnal</a:t>
              </a:r>
              <a:endParaRPr/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2243137" y="2235200"/>
              <a:ext cx="1000125" cy="381000"/>
            </a:xfrm>
            <a:custGeom>
              <a:rect b="b" l="l" r="r" t="t"/>
              <a:pathLst>
                <a:path extrusionOk="0" h="240" w="576">
                  <a:moveTo>
                    <a:pt x="0" y="192"/>
                  </a:move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576" y="48"/>
                  </a:lnTo>
                  <a:lnTo>
                    <a:pt x="576" y="240"/>
                  </a:lnTo>
                  <a:lnTo>
                    <a:pt x="0" y="240"/>
                  </a:lnTo>
                  <a:lnTo>
                    <a:pt x="0" y="192"/>
                  </a:lnTo>
                  <a:close/>
                </a:path>
              </a:pathLst>
            </a:cu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3805237" y="2244725"/>
              <a:ext cx="914400" cy="457200"/>
            </a:xfrm>
            <a:custGeom>
              <a:rect b="b" l="l" r="r" t="t"/>
              <a:pathLst>
                <a:path extrusionOk="0" h="288" w="576">
                  <a:moveTo>
                    <a:pt x="0" y="240"/>
                  </a:moveTo>
                  <a:lnTo>
                    <a:pt x="0" y="0"/>
                  </a:lnTo>
                  <a:lnTo>
                    <a:pt x="144" y="0"/>
                  </a:lnTo>
                  <a:lnTo>
                    <a:pt x="192" y="48"/>
                  </a:lnTo>
                  <a:lnTo>
                    <a:pt x="576" y="48"/>
                  </a:lnTo>
                  <a:lnTo>
                    <a:pt x="576" y="240"/>
                  </a:lnTo>
                  <a:lnTo>
                    <a:pt x="384" y="240"/>
                  </a:lnTo>
                  <a:lnTo>
                    <a:pt x="336" y="288"/>
                  </a:lnTo>
                  <a:lnTo>
                    <a:pt x="240" y="288"/>
                  </a:lnTo>
                  <a:lnTo>
                    <a:pt x="240" y="240"/>
                  </a:lnTo>
                  <a:lnTo>
                    <a:pt x="0" y="240"/>
                  </a:lnTo>
                  <a:close/>
                </a:path>
              </a:pathLst>
            </a:cu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5"/>
            <p:cNvSpPr/>
            <p:nvPr/>
          </p:nvSpPr>
          <p:spPr>
            <a:xfrm>
              <a:off x="5589587" y="2244725"/>
              <a:ext cx="914400" cy="381000"/>
            </a:xfrm>
            <a:custGeom>
              <a:rect b="b" l="l" r="r" t="t"/>
              <a:pathLst>
                <a:path extrusionOk="0" h="240" w="624">
                  <a:moveTo>
                    <a:pt x="0" y="240"/>
                  </a:moveTo>
                  <a:lnTo>
                    <a:pt x="0" y="0"/>
                  </a:lnTo>
                  <a:lnTo>
                    <a:pt x="192" y="0"/>
                  </a:lnTo>
                  <a:lnTo>
                    <a:pt x="240" y="48"/>
                  </a:lnTo>
                  <a:lnTo>
                    <a:pt x="480" y="48"/>
                  </a:lnTo>
                  <a:lnTo>
                    <a:pt x="528" y="0"/>
                  </a:lnTo>
                  <a:lnTo>
                    <a:pt x="624" y="0"/>
                  </a:lnTo>
                  <a:lnTo>
                    <a:pt x="624" y="240"/>
                  </a:lnTo>
                  <a:lnTo>
                    <a:pt x="0" y="240"/>
                  </a:lnTo>
                  <a:close/>
                </a:path>
              </a:pathLst>
            </a:cu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45"/>
          <p:cNvGrpSpPr/>
          <p:nvPr/>
        </p:nvGrpSpPr>
        <p:grpSpPr>
          <a:xfrm>
            <a:off x="2286000" y="4071937"/>
            <a:ext cx="5172075" cy="2043112"/>
            <a:chOff x="746125" y="3819525"/>
            <a:chExt cx="4905375" cy="1193800"/>
          </a:xfrm>
        </p:grpSpPr>
        <p:sp>
          <p:nvSpPr>
            <p:cNvPr id="343" name="Google Shape;343;p45"/>
            <p:cNvSpPr txBox="1"/>
            <p:nvPr/>
          </p:nvSpPr>
          <p:spPr>
            <a:xfrm>
              <a:off x="749300" y="3860800"/>
              <a:ext cx="2070100" cy="377825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MONÓTONO</a:t>
              </a:r>
              <a:endParaRPr/>
            </a:p>
          </p:txBody>
        </p:sp>
        <p:sp>
          <p:nvSpPr>
            <p:cNvPr id="344" name="Google Shape;344;p45"/>
            <p:cNvSpPr txBox="1"/>
            <p:nvPr/>
          </p:nvSpPr>
          <p:spPr>
            <a:xfrm>
              <a:off x="746125" y="4546600"/>
              <a:ext cx="2032000" cy="377825"/>
            </a:xfrm>
            <a:prstGeom prst="rect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RETÂNGULO</a:t>
              </a:r>
              <a:endParaRPr/>
            </a:p>
          </p:txBody>
        </p:sp>
        <p:sp>
          <p:nvSpPr>
            <p:cNvPr id="345" name="Google Shape;345;p45"/>
            <p:cNvSpPr txBox="1"/>
            <p:nvPr/>
          </p:nvSpPr>
          <p:spPr>
            <a:xfrm>
              <a:off x="3581400" y="3860800"/>
              <a:ext cx="2070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Monótono</a:t>
              </a:r>
              <a:endParaRPr/>
            </a:p>
          </p:txBody>
        </p:sp>
        <p:sp>
          <p:nvSpPr>
            <p:cNvPr id="346" name="Google Shape;346;p45"/>
            <p:cNvSpPr txBox="1"/>
            <p:nvPr/>
          </p:nvSpPr>
          <p:spPr>
            <a:xfrm>
              <a:off x="3590925" y="4695825"/>
              <a:ext cx="1435100" cy="21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en-US" sz="18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Retângulo</a:t>
              </a:r>
              <a:endParaRPr/>
            </a:p>
          </p:txBody>
        </p:sp>
        <p:sp>
          <p:nvSpPr>
            <p:cNvPr id="347" name="Google Shape;347;p45"/>
            <p:cNvSpPr/>
            <p:nvPr/>
          </p:nvSpPr>
          <p:spPr>
            <a:xfrm>
              <a:off x="3619500" y="3819525"/>
              <a:ext cx="1295400" cy="304800"/>
            </a:xfrm>
            <a:custGeom>
              <a:rect b="b" l="l" r="r" t="t"/>
              <a:pathLst>
                <a:path extrusionOk="0" h="192" w="816">
                  <a:moveTo>
                    <a:pt x="0" y="192"/>
                  </a:moveTo>
                  <a:lnTo>
                    <a:pt x="0" y="0"/>
                  </a:lnTo>
                  <a:lnTo>
                    <a:pt x="192" y="0"/>
                  </a:lnTo>
                  <a:lnTo>
                    <a:pt x="192" y="48"/>
                  </a:lnTo>
                  <a:lnTo>
                    <a:pt x="384" y="48"/>
                  </a:lnTo>
                  <a:lnTo>
                    <a:pt x="384" y="0"/>
                  </a:lnTo>
                  <a:lnTo>
                    <a:pt x="528" y="0"/>
                  </a:lnTo>
                  <a:lnTo>
                    <a:pt x="528" y="48"/>
                  </a:lnTo>
                  <a:lnTo>
                    <a:pt x="816" y="48"/>
                  </a:lnTo>
                  <a:lnTo>
                    <a:pt x="816" y="192"/>
                  </a:lnTo>
                  <a:lnTo>
                    <a:pt x="0" y="192"/>
                  </a:lnTo>
                  <a:close/>
                </a:path>
              </a:pathLst>
            </a:cu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5"/>
            <p:cNvSpPr/>
            <p:nvPr/>
          </p:nvSpPr>
          <p:spPr>
            <a:xfrm>
              <a:off x="3660775" y="4632325"/>
              <a:ext cx="1295400" cy="381000"/>
            </a:xfrm>
            <a:custGeom>
              <a:rect b="b" l="l" r="r" t="t"/>
              <a:pathLst>
                <a:path extrusionOk="0" h="240" w="816">
                  <a:moveTo>
                    <a:pt x="0" y="192"/>
                  </a:moveTo>
                  <a:lnTo>
                    <a:pt x="0" y="0"/>
                  </a:lnTo>
                  <a:lnTo>
                    <a:pt x="144" y="0"/>
                  </a:lnTo>
                  <a:lnTo>
                    <a:pt x="144" y="48"/>
                  </a:lnTo>
                  <a:lnTo>
                    <a:pt x="240" y="48"/>
                  </a:lnTo>
                  <a:lnTo>
                    <a:pt x="240" y="0"/>
                  </a:lnTo>
                  <a:lnTo>
                    <a:pt x="384" y="0"/>
                  </a:lnTo>
                  <a:lnTo>
                    <a:pt x="384" y="48"/>
                  </a:lnTo>
                  <a:lnTo>
                    <a:pt x="624" y="48"/>
                  </a:lnTo>
                  <a:lnTo>
                    <a:pt x="624" y="0"/>
                  </a:lnTo>
                  <a:lnTo>
                    <a:pt x="720" y="0"/>
                  </a:lnTo>
                  <a:lnTo>
                    <a:pt x="720" y="48"/>
                  </a:lnTo>
                  <a:lnTo>
                    <a:pt x="816" y="48"/>
                  </a:lnTo>
                  <a:lnTo>
                    <a:pt x="816" y="192"/>
                  </a:lnTo>
                  <a:lnTo>
                    <a:pt x="576" y="192"/>
                  </a:lnTo>
                  <a:lnTo>
                    <a:pt x="576" y="240"/>
                  </a:lnTo>
                  <a:lnTo>
                    <a:pt x="432" y="240"/>
                  </a:lnTo>
                  <a:lnTo>
                    <a:pt x="432" y="192"/>
                  </a:lnTo>
                  <a:lnTo>
                    <a:pt x="0" y="192"/>
                  </a:lnTo>
                  <a:close/>
                </a:path>
              </a:pathLst>
            </a:cu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/>
        </p:nvSpPr>
        <p:spPr>
          <a:xfrm>
            <a:off x="457200" y="6477000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54" name="Google Shape;354;p46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Maiúsculo e minúsculo</a:t>
            </a:r>
            <a:endParaRPr/>
          </a:p>
        </p:txBody>
      </p:sp>
      <p:grpSp>
        <p:nvGrpSpPr>
          <p:cNvPr id="355" name="Google Shape;355;p46"/>
          <p:cNvGrpSpPr/>
          <p:nvPr/>
        </p:nvGrpSpPr>
        <p:grpSpPr>
          <a:xfrm>
            <a:off x="214312" y="3071812"/>
            <a:ext cx="8872537" cy="500062"/>
            <a:chOff x="19050" y="762000"/>
            <a:chExt cx="9067800" cy="660400"/>
          </a:xfrm>
        </p:grpSpPr>
        <p:sp>
          <p:nvSpPr>
            <p:cNvPr id="356" name="Google Shape;356;p46"/>
            <p:cNvSpPr txBox="1"/>
            <p:nvPr/>
          </p:nvSpPr>
          <p:spPr>
            <a:xfrm>
              <a:off x="47625" y="762000"/>
              <a:ext cx="8550275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Legibilidade depende do topo das letras</a:t>
              </a:r>
              <a:endParaRPr/>
            </a:p>
          </p:txBody>
        </p:sp>
        <p:sp>
          <p:nvSpPr>
            <p:cNvPr id="357" name="Google Shape;357;p46"/>
            <p:cNvSpPr txBox="1"/>
            <p:nvPr/>
          </p:nvSpPr>
          <p:spPr>
            <a:xfrm>
              <a:off x="19050" y="849312"/>
              <a:ext cx="9067800" cy="3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Maiúsculo e minúsculo</a:t>
            </a:r>
            <a:endParaRPr/>
          </a:p>
        </p:txBody>
      </p:sp>
      <p:sp>
        <p:nvSpPr>
          <p:cNvPr id="363" name="Google Shape;363;p47"/>
          <p:cNvSpPr txBox="1"/>
          <p:nvPr/>
        </p:nvSpPr>
        <p:spPr>
          <a:xfrm>
            <a:off x="304800" y="3352800"/>
            <a:ext cx="85344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47"/>
          <p:cNvGrpSpPr/>
          <p:nvPr/>
        </p:nvGrpSpPr>
        <p:grpSpPr>
          <a:xfrm>
            <a:off x="19050" y="2286000"/>
            <a:ext cx="9067800" cy="928687"/>
            <a:chOff x="19050" y="3440112"/>
            <a:chExt cx="9067800" cy="663575"/>
          </a:xfrm>
        </p:grpSpPr>
        <p:sp>
          <p:nvSpPr>
            <p:cNvPr id="365" name="Google Shape;365;p47"/>
            <p:cNvSpPr txBox="1"/>
            <p:nvPr/>
          </p:nvSpPr>
          <p:spPr>
            <a:xfrm>
              <a:off x="47625" y="3440112"/>
              <a:ext cx="8366125" cy="4587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0" i="0" lang="en-US" sz="3600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Legibilidade depende do topo das letras</a:t>
              </a:r>
              <a:endParaRPr/>
            </a:p>
          </p:txBody>
        </p:sp>
        <p:sp>
          <p:nvSpPr>
            <p:cNvPr id="366" name="Google Shape;366;p47"/>
            <p:cNvSpPr txBox="1"/>
            <p:nvPr/>
          </p:nvSpPr>
          <p:spPr>
            <a:xfrm>
              <a:off x="19050" y="3722687"/>
              <a:ext cx="9067800" cy="381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" name="Google Shape;367;p47"/>
          <p:cNvSpPr txBox="1"/>
          <p:nvPr>
            <p:ph idx="1" type="body"/>
          </p:nvPr>
        </p:nvSpPr>
        <p:spPr>
          <a:xfrm>
            <a:off x="304800" y="1428750"/>
            <a:ext cx="8534400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◼"/>
            </a:pP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Textos em minúscula é mais legível porque exploramos a parte superior das palavras;</a:t>
            </a:r>
            <a:endParaRPr/>
          </a:p>
          <a:p>
            <a:pPr indent="-227648" lvl="0" marL="438150" rtl="0" algn="l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3" name="Google Shape;373;p48"/>
          <p:cNvSpPr txBox="1"/>
          <p:nvPr>
            <p:ph idx="1" type="body"/>
          </p:nvPr>
        </p:nvSpPr>
        <p:spPr>
          <a:xfrm>
            <a:off x="457200" y="2276475"/>
            <a:ext cx="8229600" cy="4324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74" name="Google Shape;37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5" y="1773237"/>
            <a:ext cx="8893175" cy="453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9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0" name="Google Shape;380;p49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81" name="Google Shape;38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87" y="1635125"/>
            <a:ext cx="7848600" cy="475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7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700"/>
                </a:solidFill>
                <a:latin typeface="Corbel"/>
                <a:ea typeface="Corbel"/>
                <a:cs typeface="Corbel"/>
                <a:sym typeface="Corbel"/>
              </a:rPr>
              <a:t>Ligaturas</a:t>
            </a:r>
            <a:endParaRPr b="1" i="0" sz="4500" u="none" cap="none" strike="noStrike">
              <a:solidFill>
                <a:srgbClr val="FFC7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7" name="Google Shape;387;p50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88" name="Google Shape;38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12" y="1484312"/>
            <a:ext cx="8280400" cy="537368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0"/>
          <p:cNvSpPr txBox="1"/>
          <p:nvPr/>
        </p:nvSpPr>
        <p:spPr>
          <a:xfrm>
            <a:off x="468312" y="1628775"/>
            <a:ext cx="2879725" cy="431800"/>
          </a:xfrm>
          <a:prstGeom prst="rect">
            <a:avLst/>
          </a:prstGeom>
          <a:solidFill>
            <a:schemeClr val="lt1"/>
          </a:solidFill>
          <a:ln cap="flat" cmpd="thickThin" w="480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1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5" name="Google Shape;395;p51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6" name="Google Shape;39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96875" y="1412875"/>
            <a:ext cx="10277475" cy="54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1910_salle_de_composition"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525"/>
            <a:ext cx="9144000" cy="70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2" name="Google Shape;402;p52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03" name="Google Shape;40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87" y="1484312"/>
            <a:ext cx="7921625" cy="4643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3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9" name="Google Shape;409;p53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0" name="Google Shape;41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16" name="Google Shape;416;p54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17" name="Google Shape;41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0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5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23" name="Google Shape;423;p55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24" name="Google Shape;4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2837" y="755650"/>
            <a:ext cx="6918325" cy="5354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6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0" name="Google Shape;430;p56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31" name="Google Shape;43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225" y="0"/>
            <a:ext cx="9166225" cy="6183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7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37" name="Google Shape;437;p57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38" name="Google Shape;43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2" y="1484312"/>
            <a:ext cx="7234237" cy="51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44" name="Google Shape;444;p58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45" name="Google Shape;44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850" y="1773237"/>
            <a:ext cx="8234362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9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1" name="Google Shape;451;p59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52" name="Google Shape;45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1650"/>
            <a:ext cx="9144000" cy="586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58" name="Google Shape;458;p60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59" name="Google Shape;459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087" y="1557337"/>
            <a:ext cx="7993062" cy="47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750" y="0"/>
            <a:ext cx="7777162" cy="6151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descr="caixa-e-letras"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187" y="285750"/>
            <a:ext cx="7621587" cy="58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3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5" name="Google Shape;475;p63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76" name="Google Shape;47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2" name="Google Shape;482;p64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83" name="Google Shape;483;p64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4" name="Google Shape;48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5187" y="682625"/>
            <a:ext cx="7413625" cy="550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5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0" name="Google Shape;490;p65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1" name="Google Shape;491;p65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" name="Google Shape;49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9025" y="508000"/>
            <a:ext cx="6964362" cy="584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6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8" name="Google Shape;498;p66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0" name="Google Shape;50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637" y="490537"/>
            <a:ext cx="7323137" cy="588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6" name="Google Shape;506;p67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07" name="Google Shape;507;p67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412" y="479425"/>
            <a:ext cx="7369175" cy="590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8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4" name="Google Shape;514;p68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5" name="Google Shape;515;p6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350" y="665162"/>
            <a:ext cx="7099300" cy="553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9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2" name="Google Shape;522;p69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3" name="Google Shape;523;p69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087" y="339725"/>
            <a:ext cx="7578725" cy="5916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70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0" name="Google Shape;530;p70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1" name="Google Shape;531;p70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2" name="Google Shape;53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382587"/>
            <a:ext cx="7537450" cy="569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1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8" name="Google Shape;538;p71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9" name="Google Shape;539;p7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0" name="Google Shape;54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962" y="1216025"/>
            <a:ext cx="7458075" cy="44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0000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908206443_7e82a984c7"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3487" y="46037"/>
            <a:ext cx="6675437" cy="6811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2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Como escolher a fonte?</a:t>
            </a:r>
            <a:endParaRPr b="1" i="0" sz="45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6" name="Google Shape;546;p72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escolha da família tipográfica mais adequada deve levar em conta:</a:t>
            </a:r>
            <a:endParaRPr/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457200" lvl="1" marL="93027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Arial Black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personalidade da fonte:</a:t>
            </a:r>
            <a:endParaRPr/>
          </a:p>
          <a:p>
            <a:pPr indent="-457200" lvl="1" marL="93027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Arial Black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natureza da ideia;</a:t>
            </a:r>
            <a:endParaRPr/>
          </a:p>
          <a:p>
            <a:pPr indent="-457200" lvl="1" marL="93027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Arial Black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 perfil do produto;</a:t>
            </a:r>
            <a:endParaRPr/>
          </a:p>
          <a:p>
            <a:pPr indent="-457200" lvl="1" marL="93027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Arial Black"/>
              <a:buAutoNum type="arabicPeriod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 público-alvo;</a:t>
            </a:r>
            <a:endParaRPr/>
          </a:p>
          <a:p>
            <a:pPr indent="-457200" lvl="1" marL="930275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Arial Black"/>
              <a:buAutoNum type="arabicPeriod"/>
            </a:pPr>
            <a:r>
              <a:rPr b="1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legibilidade.</a:t>
            </a:r>
            <a:endParaRPr/>
          </a:p>
          <a:p>
            <a:pPr indent="-17684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r>
              <a:t/>
            </a:r>
            <a:endParaRPr b="1" i="0" sz="28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7" name="Google Shape;547;p72"/>
          <p:cNvSpPr txBox="1"/>
          <p:nvPr/>
        </p:nvSpPr>
        <p:spPr>
          <a:xfrm>
            <a:off x="2286000" y="2274887"/>
            <a:ext cx="4572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3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Composição tipográfica</a:t>
            </a:r>
            <a:endParaRPr/>
          </a:p>
        </p:txBody>
      </p:sp>
      <p:sp>
        <p:nvSpPr>
          <p:cNvPr id="553" name="Google Shape;553;p73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◼"/>
            </a:pPr>
            <a:r>
              <a:rPr b="1" i="0" lang="en-US" sz="20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Legibilidade:</a:t>
            </a:r>
            <a:r>
              <a:rPr b="0" i="0" lang="en-US" sz="20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grau de distinção entre os caracteres;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 - G | E - F | N - H | c - e | I - l - 1 | i - j | b - h | rn - m | Ti - T1</a:t>
            </a:r>
            <a:endParaRPr/>
          </a:p>
          <a:p>
            <a:pPr indent="-2174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174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174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174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174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◼"/>
            </a:pPr>
            <a:r>
              <a:rPr b="0" i="0" lang="en-US" sz="20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legibilidade deve manter um equilíbrio entre: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Necessidades expressivas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Tamanho do texto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Corpo de fonte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▪"/>
            </a:pPr>
            <a:r>
              <a:rPr b="0" i="0" lang="en-US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Adequação à mídia</a:t>
            </a:r>
            <a:endParaRPr/>
          </a:p>
        </p:txBody>
      </p:sp>
      <p:sp>
        <p:nvSpPr>
          <p:cNvPr id="554" name="Google Shape;554;p73"/>
          <p:cNvSpPr txBox="1"/>
          <p:nvPr/>
        </p:nvSpPr>
        <p:spPr>
          <a:xfrm>
            <a:off x="457200" y="6477000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etras_cursivas" id="555" name="Google Shape;55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3412" y="2276475"/>
            <a:ext cx="5337175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4"/>
          <p:cNvSpPr txBox="1"/>
          <p:nvPr/>
        </p:nvSpPr>
        <p:spPr>
          <a:xfrm>
            <a:off x="457200" y="6477000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74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Composição tipográfica</a:t>
            </a:r>
            <a:endParaRPr/>
          </a:p>
        </p:txBody>
      </p:sp>
      <p:sp>
        <p:nvSpPr>
          <p:cNvPr id="562" name="Google Shape;562;p74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1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Repetição:</a:t>
            </a: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cria um padrão de identidade visual com o leitor, estabelecendo uma hierarquia;</a:t>
            </a:r>
            <a:endParaRPr/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80"/>
              <a:buFont typeface="Noto Sans Symbols"/>
              <a:buNone/>
            </a:pPr>
            <a:r>
              <a:rPr b="1" i="1" lang="en-US" sz="6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Estuda que você passa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5"/>
          <p:cNvSpPr txBox="1"/>
          <p:nvPr/>
        </p:nvSpPr>
        <p:spPr>
          <a:xfrm>
            <a:off x="457200" y="6477000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75"/>
          <p:cNvSpPr txBox="1"/>
          <p:nvPr>
            <p:ph idx="4294967295" type="title"/>
          </p:nvPr>
        </p:nvSpPr>
        <p:spPr>
          <a:xfrm>
            <a:off x="457200" y="158750"/>
            <a:ext cx="8229600" cy="1268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Composição tipográfica</a:t>
            </a:r>
            <a:endParaRPr/>
          </a:p>
        </p:txBody>
      </p:sp>
      <p:grpSp>
        <p:nvGrpSpPr>
          <p:cNvPr id="569" name="Google Shape;569;p75"/>
          <p:cNvGrpSpPr/>
          <p:nvPr/>
        </p:nvGrpSpPr>
        <p:grpSpPr>
          <a:xfrm>
            <a:off x="1733550" y="3860800"/>
            <a:ext cx="2173287" cy="2717800"/>
            <a:chOff x="685800" y="3810000"/>
            <a:chExt cx="2133600" cy="2667000"/>
          </a:xfrm>
        </p:grpSpPr>
        <p:sp>
          <p:nvSpPr>
            <p:cNvPr id="570" name="Google Shape;570;p75"/>
            <p:cNvSpPr txBox="1"/>
            <p:nvPr/>
          </p:nvSpPr>
          <p:spPr>
            <a:xfrm>
              <a:off x="685800" y="3810000"/>
              <a:ext cx="2133600" cy="2667000"/>
            </a:xfrm>
            <a:prstGeom prst="rect">
              <a:avLst/>
            </a:prstGeom>
            <a:solidFill>
              <a:srgbClr val="E3C6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5"/>
            <p:cNvSpPr txBox="1"/>
            <p:nvPr/>
          </p:nvSpPr>
          <p:spPr>
            <a:xfrm>
              <a:off x="723900" y="4019550"/>
              <a:ext cx="9906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5"/>
            <p:cNvSpPr txBox="1"/>
            <p:nvPr/>
          </p:nvSpPr>
          <p:spPr>
            <a:xfrm>
              <a:off x="1771650" y="3867150"/>
              <a:ext cx="990600" cy="3048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3" name="Google Shape;573;p75"/>
            <p:cNvCxnSpPr/>
            <p:nvPr/>
          </p:nvCxnSpPr>
          <p:spPr>
            <a:xfrm>
              <a:off x="752475" y="426720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4" name="Google Shape;574;p75"/>
            <p:cNvCxnSpPr/>
            <p:nvPr/>
          </p:nvCxnSpPr>
          <p:spPr>
            <a:xfrm>
              <a:off x="762000" y="434340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5" name="Google Shape;575;p75"/>
            <p:cNvCxnSpPr/>
            <p:nvPr/>
          </p:nvCxnSpPr>
          <p:spPr>
            <a:xfrm>
              <a:off x="762000" y="441960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6" name="Google Shape;576;p75"/>
            <p:cNvCxnSpPr/>
            <p:nvPr/>
          </p:nvCxnSpPr>
          <p:spPr>
            <a:xfrm>
              <a:off x="762000" y="449580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77" name="Google Shape;577;p75"/>
            <p:cNvSpPr txBox="1"/>
            <p:nvPr/>
          </p:nvSpPr>
          <p:spPr>
            <a:xfrm>
              <a:off x="762000" y="4648200"/>
              <a:ext cx="152400" cy="15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78" name="Google Shape;578;p75"/>
            <p:cNvCxnSpPr/>
            <p:nvPr/>
          </p:nvCxnSpPr>
          <p:spPr>
            <a:xfrm>
              <a:off x="762000" y="487680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79" name="Google Shape;579;p75"/>
            <p:cNvCxnSpPr/>
            <p:nvPr/>
          </p:nvCxnSpPr>
          <p:spPr>
            <a:xfrm>
              <a:off x="762000" y="495300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0" name="Google Shape;580;p75"/>
            <p:cNvCxnSpPr/>
            <p:nvPr/>
          </p:nvCxnSpPr>
          <p:spPr>
            <a:xfrm>
              <a:off x="762000" y="502920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81" name="Google Shape;581;p75"/>
            <p:cNvSpPr txBox="1"/>
            <p:nvPr/>
          </p:nvSpPr>
          <p:spPr>
            <a:xfrm>
              <a:off x="762000" y="5105400"/>
              <a:ext cx="304800" cy="3048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2" name="Google Shape;582;p75"/>
            <p:cNvCxnSpPr/>
            <p:nvPr/>
          </p:nvCxnSpPr>
          <p:spPr>
            <a:xfrm>
              <a:off x="1143000" y="5334000"/>
              <a:ext cx="1600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3" name="Google Shape;583;p75"/>
            <p:cNvCxnSpPr/>
            <p:nvPr/>
          </p:nvCxnSpPr>
          <p:spPr>
            <a:xfrm>
              <a:off x="1143000" y="5410200"/>
              <a:ext cx="1600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4" name="Google Shape;584;p75"/>
            <p:cNvCxnSpPr/>
            <p:nvPr/>
          </p:nvCxnSpPr>
          <p:spPr>
            <a:xfrm>
              <a:off x="1143000" y="5486400"/>
              <a:ext cx="1600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5" name="Google Shape;585;p75"/>
            <p:cNvCxnSpPr/>
            <p:nvPr/>
          </p:nvCxnSpPr>
          <p:spPr>
            <a:xfrm>
              <a:off x="762000" y="5562600"/>
              <a:ext cx="1981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86" name="Google Shape;586;p75"/>
            <p:cNvSpPr txBox="1"/>
            <p:nvPr/>
          </p:nvSpPr>
          <p:spPr>
            <a:xfrm>
              <a:off x="723900" y="5638800"/>
              <a:ext cx="385762" cy="1524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87" name="Google Shape;587;p75"/>
            <p:cNvCxnSpPr/>
            <p:nvPr/>
          </p:nvCxnSpPr>
          <p:spPr>
            <a:xfrm>
              <a:off x="752475" y="588645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8" name="Google Shape;588;p75"/>
            <p:cNvCxnSpPr/>
            <p:nvPr/>
          </p:nvCxnSpPr>
          <p:spPr>
            <a:xfrm>
              <a:off x="762000" y="596265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89" name="Google Shape;589;p75"/>
            <p:cNvCxnSpPr/>
            <p:nvPr/>
          </p:nvCxnSpPr>
          <p:spPr>
            <a:xfrm>
              <a:off x="762000" y="603885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0" name="Google Shape;590;p75"/>
            <p:cNvCxnSpPr/>
            <p:nvPr/>
          </p:nvCxnSpPr>
          <p:spPr>
            <a:xfrm>
              <a:off x="762000" y="6115050"/>
              <a:ext cx="19812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591" name="Google Shape;591;p75"/>
            <p:cNvSpPr txBox="1"/>
            <p:nvPr/>
          </p:nvSpPr>
          <p:spPr>
            <a:xfrm>
              <a:off x="1143000" y="5638800"/>
              <a:ext cx="152400" cy="1524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5"/>
            <p:cNvSpPr txBox="1"/>
            <p:nvPr/>
          </p:nvSpPr>
          <p:spPr>
            <a:xfrm>
              <a:off x="728662" y="6172200"/>
              <a:ext cx="185737" cy="280987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3" name="Google Shape;593;p75"/>
            <p:cNvCxnSpPr/>
            <p:nvPr/>
          </p:nvCxnSpPr>
          <p:spPr>
            <a:xfrm>
              <a:off x="966787" y="6405562"/>
              <a:ext cx="404812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94" name="Google Shape;594;p75"/>
            <p:cNvCxnSpPr/>
            <p:nvPr/>
          </p:nvCxnSpPr>
          <p:spPr>
            <a:xfrm>
              <a:off x="966787" y="6324600"/>
              <a:ext cx="404812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grpSp>
        <p:nvGrpSpPr>
          <p:cNvPr id="595" name="Google Shape;595;p75"/>
          <p:cNvGrpSpPr/>
          <p:nvPr/>
        </p:nvGrpSpPr>
        <p:grpSpPr>
          <a:xfrm>
            <a:off x="5422900" y="3860800"/>
            <a:ext cx="2173287" cy="2717800"/>
            <a:chOff x="4800600" y="3810000"/>
            <a:chExt cx="2133600" cy="2667000"/>
          </a:xfrm>
        </p:grpSpPr>
        <p:sp>
          <p:nvSpPr>
            <p:cNvPr id="596" name="Google Shape;596;p75"/>
            <p:cNvSpPr txBox="1"/>
            <p:nvPr/>
          </p:nvSpPr>
          <p:spPr>
            <a:xfrm>
              <a:off x="4800600" y="3810000"/>
              <a:ext cx="2133600" cy="2667000"/>
            </a:xfrm>
            <a:prstGeom prst="rect">
              <a:avLst/>
            </a:prstGeom>
            <a:solidFill>
              <a:srgbClr val="E3C6A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5"/>
            <p:cNvSpPr txBox="1"/>
            <p:nvPr/>
          </p:nvSpPr>
          <p:spPr>
            <a:xfrm>
              <a:off x="4800600" y="3810000"/>
              <a:ext cx="609600" cy="2667000"/>
            </a:xfrm>
            <a:prstGeom prst="rect">
              <a:avLst/>
            </a:prstGeom>
            <a:solidFill>
              <a:srgbClr val="D09F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5"/>
            <p:cNvSpPr txBox="1"/>
            <p:nvPr/>
          </p:nvSpPr>
          <p:spPr>
            <a:xfrm>
              <a:off x="4876800" y="3876675"/>
              <a:ext cx="1981200" cy="3048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599" name="Google Shape;599;p75"/>
            <p:cNvCxnSpPr/>
            <p:nvPr/>
          </p:nvCxnSpPr>
          <p:spPr>
            <a:xfrm>
              <a:off x="4886325" y="4267200"/>
              <a:ext cx="38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0" name="Google Shape;600;p75"/>
            <p:cNvCxnSpPr/>
            <p:nvPr/>
          </p:nvCxnSpPr>
          <p:spPr>
            <a:xfrm>
              <a:off x="4886325" y="4343400"/>
              <a:ext cx="38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1" name="Google Shape;601;p75"/>
            <p:cNvCxnSpPr/>
            <p:nvPr/>
          </p:nvCxnSpPr>
          <p:spPr>
            <a:xfrm>
              <a:off x="4886325" y="4419600"/>
              <a:ext cx="38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2" name="Google Shape;602;p75"/>
            <p:cNvCxnSpPr/>
            <p:nvPr/>
          </p:nvCxnSpPr>
          <p:spPr>
            <a:xfrm>
              <a:off x="4886325" y="4495800"/>
              <a:ext cx="38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603" name="Google Shape;603;p75"/>
            <p:cNvSpPr txBox="1"/>
            <p:nvPr/>
          </p:nvSpPr>
          <p:spPr>
            <a:xfrm>
              <a:off x="4953000" y="5410200"/>
              <a:ext cx="304800" cy="30480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5"/>
            <p:cNvSpPr txBox="1"/>
            <p:nvPr/>
          </p:nvSpPr>
          <p:spPr>
            <a:xfrm>
              <a:off x="4953000" y="5791200"/>
              <a:ext cx="304800" cy="304800"/>
            </a:xfrm>
            <a:prstGeom prst="rect">
              <a:avLst/>
            </a:prstGeom>
            <a:solidFill>
              <a:srgbClr val="FF66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5" name="Google Shape;605;p75"/>
            <p:cNvCxnSpPr/>
            <p:nvPr/>
          </p:nvCxnSpPr>
          <p:spPr>
            <a:xfrm>
              <a:off x="5562600" y="42672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6" name="Google Shape;606;p75"/>
            <p:cNvCxnSpPr/>
            <p:nvPr/>
          </p:nvCxnSpPr>
          <p:spPr>
            <a:xfrm>
              <a:off x="5562600" y="43434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7" name="Google Shape;607;p75"/>
            <p:cNvCxnSpPr/>
            <p:nvPr/>
          </p:nvCxnSpPr>
          <p:spPr>
            <a:xfrm>
              <a:off x="5562600" y="44196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8" name="Google Shape;608;p75"/>
            <p:cNvCxnSpPr/>
            <p:nvPr/>
          </p:nvCxnSpPr>
          <p:spPr>
            <a:xfrm>
              <a:off x="5562600" y="44958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09" name="Google Shape;609;p75"/>
            <p:cNvCxnSpPr/>
            <p:nvPr/>
          </p:nvCxnSpPr>
          <p:spPr>
            <a:xfrm>
              <a:off x="5562600" y="46482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0" name="Google Shape;610;p75"/>
            <p:cNvCxnSpPr/>
            <p:nvPr/>
          </p:nvCxnSpPr>
          <p:spPr>
            <a:xfrm>
              <a:off x="5562600" y="47244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1" name="Google Shape;611;p75"/>
            <p:cNvCxnSpPr/>
            <p:nvPr/>
          </p:nvCxnSpPr>
          <p:spPr>
            <a:xfrm>
              <a:off x="5562600" y="48006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2" name="Google Shape;612;p75"/>
            <p:cNvCxnSpPr/>
            <p:nvPr/>
          </p:nvCxnSpPr>
          <p:spPr>
            <a:xfrm>
              <a:off x="5562600" y="50292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3" name="Google Shape;613;p75"/>
            <p:cNvCxnSpPr/>
            <p:nvPr/>
          </p:nvCxnSpPr>
          <p:spPr>
            <a:xfrm>
              <a:off x="5562600" y="51054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4" name="Google Shape;614;p75"/>
            <p:cNvCxnSpPr/>
            <p:nvPr/>
          </p:nvCxnSpPr>
          <p:spPr>
            <a:xfrm>
              <a:off x="5562600" y="51816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5" name="Google Shape;615;p75"/>
            <p:cNvCxnSpPr/>
            <p:nvPr/>
          </p:nvCxnSpPr>
          <p:spPr>
            <a:xfrm>
              <a:off x="5562600" y="52578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6" name="Google Shape;616;p75"/>
            <p:cNvCxnSpPr/>
            <p:nvPr/>
          </p:nvCxnSpPr>
          <p:spPr>
            <a:xfrm>
              <a:off x="5562600" y="53340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7" name="Google Shape;617;p75"/>
            <p:cNvCxnSpPr/>
            <p:nvPr/>
          </p:nvCxnSpPr>
          <p:spPr>
            <a:xfrm>
              <a:off x="5562600" y="54102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8" name="Google Shape;618;p75"/>
            <p:cNvCxnSpPr/>
            <p:nvPr/>
          </p:nvCxnSpPr>
          <p:spPr>
            <a:xfrm>
              <a:off x="5562600" y="54864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19" name="Google Shape;619;p75"/>
            <p:cNvCxnSpPr/>
            <p:nvPr/>
          </p:nvCxnSpPr>
          <p:spPr>
            <a:xfrm>
              <a:off x="5562600" y="57150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0" name="Google Shape;620;p75"/>
            <p:cNvCxnSpPr/>
            <p:nvPr/>
          </p:nvCxnSpPr>
          <p:spPr>
            <a:xfrm>
              <a:off x="5562600" y="57912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1" name="Google Shape;621;p75"/>
            <p:cNvCxnSpPr/>
            <p:nvPr/>
          </p:nvCxnSpPr>
          <p:spPr>
            <a:xfrm>
              <a:off x="5562600" y="58674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2" name="Google Shape;622;p75"/>
            <p:cNvCxnSpPr/>
            <p:nvPr/>
          </p:nvCxnSpPr>
          <p:spPr>
            <a:xfrm>
              <a:off x="5562600" y="59436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3" name="Google Shape;623;p75"/>
            <p:cNvCxnSpPr/>
            <p:nvPr/>
          </p:nvCxnSpPr>
          <p:spPr>
            <a:xfrm>
              <a:off x="5562600" y="60960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4" name="Google Shape;624;p75"/>
            <p:cNvCxnSpPr/>
            <p:nvPr/>
          </p:nvCxnSpPr>
          <p:spPr>
            <a:xfrm>
              <a:off x="5562600" y="61722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5" name="Google Shape;625;p75"/>
            <p:cNvCxnSpPr/>
            <p:nvPr/>
          </p:nvCxnSpPr>
          <p:spPr>
            <a:xfrm>
              <a:off x="5562600" y="62484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626" name="Google Shape;626;p75"/>
            <p:cNvCxnSpPr/>
            <p:nvPr/>
          </p:nvCxnSpPr>
          <p:spPr>
            <a:xfrm>
              <a:off x="5562600" y="6324600"/>
              <a:ext cx="1295400" cy="0"/>
            </a:xfrm>
            <a:prstGeom prst="straightConnector1">
              <a:avLst/>
            </a:prstGeom>
            <a:noFill/>
            <a:ln cap="flat" cmpd="sng" w="9525">
              <a:solidFill>
                <a:srgbClr val="5F5F5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627" name="Google Shape;627;p75"/>
          <p:cNvSpPr txBox="1"/>
          <p:nvPr>
            <p:ph idx="1" type="body"/>
          </p:nvPr>
        </p:nvSpPr>
        <p:spPr>
          <a:xfrm>
            <a:off x="304800" y="1643062"/>
            <a:ext cx="8534400" cy="20716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◼"/>
            </a:pPr>
            <a:r>
              <a:rPr b="1" i="0" lang="en-US" sz="24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Alinhamento:</a:t>
            </a:r>
            <a:r>
              <a:rPr b="0" i="0" lang="en-US" sz="24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possibilita uma coerência na narrativa da leitura, garantindo uma coexistência entre os elementos, além de permitir um alívio visual ao leitor.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6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Áreas visíveis de bloco</a:t>
            </a:r>
            <a:endParaRPr/>
          </a:p>
        </p:txBody>
      </p:sp>
      <p:sp>
        <p:nvSpPr>
          <p:cNvPr id="633" name="Google Shape;633;p76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Cuidado com texto em fundo preto, pois reduz as área visíveis de bloco, forçando a vista na leitura.</a:t>
            </a:r>
            <a:endParaRPr/>
          </a:p>
        </p:txBody>
      </p:sp>
      <p:sp>
        <p:nvSpPr>
          <p:cNvPr id="634" name="Google Shape;634;p76"/>
          <p:cNvSpPr txBox="1"/>
          <p:nvPr/>
        </p:nvSpPr>
        <p:spPr>
          <a:xfrm>
            <a:off x="457200" y="6477000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76"/>
          <p:cNvSpPr txBox="1"/>
          <p:nvPr/>
        </p:nvSpPr>
        <p:spPr>
          <a:xfrm>
            <a:off x="684212" y="3571875"/>
            <a:ext cx="2816225" cy="266541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Veja os quadros com atenção e teste para saber  em qual dá mais trabalho para ler o texto e qual a leitura é mais  agradável.</a:t>
            </a:r>
            <a:endParaRPr/>
          </a:p>
        </p:txBody>
      </p:sp>
      <p:sp>
        <p:nvSpPr>
          <p:cNvPr id="636" name="Google Shape;636;p76"/>
          <p:cNvSpPr txBox="1"/>
          <p:nvPr/>
        </p:nvSpPr>
        <p:spPr>
          <a:xfrm>
            <a:off x="5580062" y="3571875"/>
            <a:ext cx="2706687" cy="29432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60000" lIns="360000" spcFirstLastPara="1" rIns="360000" wrap="square" tIns="360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Veja os quadros com atenção e teste para saber  em qual dá mais trabalho para ler o texto e qual a leitura é mais  agradável.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7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050"/>
              <a:buFont typeface="Corbel"/>
              <a:buNone/>
            </a:pPr>
            <a:r>
              <a:rPr b="1" i="0" lang="en-US" sz="405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Cuidados com a composição do texto</a:t>
            </a:r>
            <a:endParaRPr/>
          </a:p>
        </p:txBody>
      </p:sp>
      <p:sp>
        <p:nvSpPr>
          <p:cNvPr id="642" name="Google Shape;642;p77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Linha de texto não deve possuir mais que </a:t>
            </a:r>
            <a:r>
              <a:rPr b="1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12 palavras</a:t>
            </a:r>
            <a:endParaRPr/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 espaço entre palavras deve ser menor que a entrelinha</a:t>
            </a:r>
            <a:endParaRPr/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Para linhas longas e corpos pequenos, aumente a entrelinha.</a:t>
            </a:r>
            <a:endParaRPr/>
          </a:p>
        </p:txBody>
      </p:sp>
      <p:sp>
        <p:nvSpPr>
          <p:cNvPr id="643" name="Google Shape;643;p77"/>
          <p:cNvSpPr txBox="1"/>
          <p:nvPr/>
        </p:nvSpPr>
        <p:spPr>
          <a:xfrm>
            <a:off x="457200" y="6477000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097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8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49" name="Google Shape;64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71487"/>
            <a:ext cx="9144000" cy="59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8"/>
          <p:cNvSpPr/>
          <p:nvPr/>
        </p:nvSpPr>
        <p:spPr>
          <a:xfrm>
            <a:off x="131625" y="2580850"/>
            <a:ext cx="8700900" cy="125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8"/>
          <p:cNvSpPr/>
          <p:nvPr/>
        </p:nvSpPr>
        <p:spPr>
          <a:xfrm>
            <a:off x="-125" y="6078750"/>
            <a:ext cx="9144000" cy="779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9"/>
          <p:cNvSpPr txBox="1"/>
          <p:nvPr>
            <p:ph idx="4294967295" type="ctrTitle"/>
          </p:nvPr>
        </p:nvSpPr>
        <p:spPr>
          <a:xfrm>
            <a:off x="688975" y="3359150"/>
            <a:ext cx="8077200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700"/>
              <a:buFont typeface="Corbel"/>
              <a:buNone/>
            </a:pPr>
            <a:r>
              <a:rPr b="1" i="0" lang="en-US" sz="47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10 regras básicas</a:t>
            </a:r>
            <a:endParaRPr b="1" i="0" sz="47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7" name="Google Shape;657;p79"/>
          <p:cNvSpPr txBox="1"/>
          <p:nvPr>
            <p:ph idx="1" type="subTitle"/>
          </p:nvPr>
        </p:nvSpPr>
        <p:spPr>
          <a:xfrm>
            <a:off x="685800" y="1828800"/>
            <a:ext cx="8077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0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3" name="Google Shape;663;p80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64" name="Google Shape;664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92212"/>
            <a:ext cx="9144000" cy="44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80"/>
          <p:cNvSpPr txBox="1"/>
          <p:nvPr/>
        </p:nvSpPr>
        <p:spPr>
          <a:xfrm>
            <a:off x="0" y="4929187"/>
            <a:ext cx="9144000" cy="1928812"/>
          </a:xfrm>
          <a:prstGeom prst="rect">
            <a:avLst/>
          </a:prstGeom>
          <a:solidFill>
            <a:schemeClr val="dk1"/>
          </a:solidFill>
          <a:ln cap="flat" cmpd="thickThin" w="48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6" name="Google Shape;66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3250" y="3143250"/>
            <a:ext cx="2343150" cy="330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1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2" name="Google Shape;672;p81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73" name="Google Shape;67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43000"/>
            <a:ext cx="923925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457200" y="1857375"/>
            <a:ext cx="8229600" cy="5000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132075" wrap="square" tIns="91425">
            <a:noAutofit/>
          </a:bodyPr>
          <a:lstStyle/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arme"/>
              <a:ea typeface="Carme"/>
              <a:cs typeface="Carme"/>
              <a:sym typeface="Carme"/>
            </a:endParaRPr>
          </a:p>
          <a:p>
            <a:pPr indent="-319087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◼"/>
            </a:pPr>
            <a:r>
              <a:rPr b="0" i="0" lang="en-US" sz="24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percepção está condicionada pela aprendizagem ou conhecimento prévio. </a:t>
            </a:r>
            <a:endParaRPr/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197166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19087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20"/>
              <a:buFont typeface="Noto Sans Symbols"/>
              <a:buChar char="◼"/>
            </a:pPr>
            <a:r>
              <a:rPr b="0" i="0" lang="en-US" sz="24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 cérebro tende a localizar os elementos dentro dos parâmetros referenciais que construímos por meio da experiência prévia ou conhecimento.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2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79" name="Google Shape;679;p82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80" name="Google Shape;680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57312"/>
            <a:ext cx="9144000" cy="220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429000"/>
            <a:ext cx="9144000" cy="2827337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p82"/>
          <p:cNvSpPr txBox="1"/>
          <p:nvPr/>
        </p:nvSpPr>
        <p:spPr>
          <a:xfrm>
            <a:off x="0" y="5929312"/>
            <a:ext cx="9144000" cy="928687"/>
          </a:xfrm>
          <a:prstGeom prst="rect">
            <a:avLst/>
          </a:prstGeom>
          <a:solidFill>
            <a:schemeClr val="dk1"/>
          </a:solidFill>
          <a:ln cap="flat" cmpd="thickThin" w="48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3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8" name="Google Shape;688;p83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89" name="Google Shape;68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14437"/>
            <a:ext cx="9144000" cy="578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4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95" name="Google Shape;695;p84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96" name="Google Shape;696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12" y="25400"/>
            <a:ext cx="9144000" cy="6643687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84"/>
          <p:cNvSpPr txBox="1"/>
          <p:nvPr/>
        </p:nvSpPr>
        <p:spPr>
          <a:xfrm>
            <a:off x="0" y="6357937"/>
            <a:ext cx="9144000" cy="857250"/>
          </a:xfrm>
          <a:prstGeom prst="rect">
            <a:avLst/>
          </a:prstGeom>
          <a:solidFill>
            <a:schemeClr val="dk1"/>
          </a:solidFill>
          <a:ln cap="flat" cmpd="thickThin" w="48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5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03" name="Google Shape;703;p85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04" name="Google Shape;704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00062"/>
            <a:ext cx="9144000" cy="592931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85"/>
          <p:cNvSpPr txBox="1"/>
          <p:nvPr/>
        </p:nvSpPr>
        <p:spPr>
          <a:xfrm>
            <a:off x="0" y="5929312"/>
            <a:ext cx="9144000" cy="1214437"/>
          </a:xfrm>
          <a:prstGeom prst="rect">
            <a:avLst/>
          </a:prstGeom>
          <a:solidFill>
            <a:schemeClr val="dk1"/>
          </a:solidFill>
          <a:ln cap="flat" cmpd="thickThin" w="480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85"/>
          <p:cNvSpPr txBox="1"/>
          <p:nvPr/>
        </p:nvSpPr>
        <p:spPr>
          <a:xfrm>
            <a:off x="642937" y="6215062"/>
            <a:ext cx="6072187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0" i="0" lang="en-US" sz="1800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* Se o texto for em duas colunas. A largura da coluna determina a variação do número de caracteres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6"/>
          <p:cNvSpPr txBox="1"/>
          <p:nvPr>
            <p:ph idx="4294967295" type="ctrTitle"/>
          </p:nvPr>
        </p:nvSpPr>
        <p:spPr>
          <a:xfrm>
            <a:off x="688975" y="3359150"/>
            <a:ext cx="8077200" cy="1670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4570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33"/>
              </a:buClr>
              <a:buSzPts val="4700"/>
              <a:buFont typeface="Carme"/>
              <a:buNone/>
            </a:pPr>
            <a:r>
              <a:rPr b="1" i="0" lang="en-US" sz="4700" u="none" cap="none" strike="noStrike">
                <a:solidFill>
                  <a:srgbClr val="FF9933"/>
                </a:solidFill>
                <a:latin typeface="Carme"/>
                <a:ea typeface="Carme"/>
                <a:cs typeface="Carme"/>
                <a:sym typeface="Carme"/>
              </a:rPr>
              <a:t>Tipográfia para Web</a:t>
            </a:r>
            <a:endParaRPr b="1" i="0" sz="4700" u="none" cap="none" strike="noStrike">
              <a:solidFill>
                <a:srgbClr val="FF9933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2" name="Google Shape;712;p86"/>
          <p:cNvSpPr txBox="1"/>
          <p:nvPr>
            <p:ph idx="1" type="subTitle"/>
          </p:nvPr>
        </p:nvSpPr>
        <p:spPr>
          <a:xfrm>
            <a:off x="685800" y="1828800"/>
            <a:ext cx="80772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1885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7"/>
          <p:cNvSpPr txBox="1"/>
          <p:nvPr/>
        </p:nvSpPr>
        <p:spPr>
          <a:xfrm>
            <a:off x="755650" y="3105150"/>
            <a:ext cx="79930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Corbel"/>
              <a:buNone/>
            </a:pPr>
            <a:r>
              <a:rPr b="1" i="0" lang="en-US" sz="2000" u="none">
                <a:solidFill>
                  <a:srgbClr val="FF0000"/>
                </a:solidFill>
                <a:latin typeface="Corbel"/>
                <a:ea typeface="Corbel"/>
                <a:cs typeface="Corbel"/>
                <a:sym typeface="Corbel"/>
              </a:rPr>
              <a:t>95% da informação disponível na internet está em linguagem escrita…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8"/>
          <p:cNvSpPr txBox="1"/>
          <p:nvPr/>
        </p:nvSpPr>
        <p:spPr>
          <a:xfrm>
            <a:off x="1476375" y="2133600"/>
            <a:ext cx="6335712" cy="258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172"/>
              </a:buClr>
              <a:buSzPts val="5400"/>
              <a:buFont typeface="Corbel"/>
              <a:buNone/>
            </a:pPr>
            <a:r>
              <a:rPr b="1" i="0" lang="en-US" sz="5400" u="none">
                <a:solidFill>
                  <a:srgbClr val="246172"/>
                </a:solidFill>
                <a:latin typeface="Corbel"/>
                <a:ea typeface="Corbel"/>
                <a:cs typeface="Corbel"/>
                <a:sym typeface="Corbel"/>
              </a:rPr>
              <a:t>Como melhorar a experiência de leitura na internet?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9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ALINHAMENTO</a:t>
            </a:r>
            <a:endParaRPr/>
          </a:p>
        </p:txBody>
      </p:sp>
      <p:pic>
        <p:nvPicPr>
          <p:cNvPr descr="http://tableless.com.br/wp-content/uploads/2012/12/alinhamento.png" id="728" name="Google Shape;72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700212"/>
            <a:ext cx="6858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90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ALINHAMENTO</a:t>
            </a:r>
            <a:endParaRPr/>
          </a:p>
        </p:txBody>
      </p:sp>
      <p:sp>
        <p:nvSpPr>
          <p:cNvPr id="734" name="Google Shape;734;p90"/>
          <p:cNvSpPr txBox="1"/>
          <p:nvPr/>
        </p:nvSpPr>
        <p:spPr>
          <a:xfrm>
            <a:off x="457200" y="1916112"/>
            <a:ext cx="8075612" cy="369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 nossa direção natural de leitura no ocidente começa pelo canto superior esquerdo e depois caminha para a direita. Este é um dos motivos pelos quais textos alinhados a esquerda ou justificados são mais fáceis de ler, já que todas as linhas são iniciadas em um mesmo ponto.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Blocos de texto alinhados a direita são difíceis de ler já que o ponto inicial de cada linha é completamente irregular.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Textos centralizados também possuem o mesmo problema, mas podem ser usados para destacar blocos curtos de informações como títulos e citações.</a:t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tableless.com.br/wp-content/uploads/2012/12/lacunas.png" id="739" name="Google Shape;739;p91"/>
          <p:cNvPicPr preferRelativeResize="0"/>
          <p:nvPr/>
        </p:nvPicPr>
        <p:blipFill rotWithShape="1">
          <a:blip r:embed="rId3">
            <a:alphaModFix/>
          </a:blip>
          <a:srcRect b="11444" l="0" r="0" t="10842"/>
          <a:stretch/>
        </p:blipFill>
        <p:spPr>
          <a:xfrm>
            <a:off x="1331912" y="3787775"/>
            <a:ext cx="5976937" cy="3097212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91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ALINHAMENTO</a:t>
            </a:r>
            <a:endParaRPr/>
          </a:p>
        </p:txBody>
      </p:sp>
      <p:sp>
        <p:nvSpPr>
          <p:cNvPr id="741" name="Google Shape;741;p91"/>
          <p:cNvSpPr txBox="1"/>
          <p:nvPr/>
        </p:nvSpPr>
        <p:spPr>
          <a:xfrm>
            <a:off x="446087" y="1700212"/>
            <a:ext cx="8075612" cy="20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 caso de textos justificados é um pouco mais complexo. O problema principal aqui é que na internet não existe hifenização. Por conta disto lacunas (também conhecidas como rios) são criadas entre as palavras o que torna a leitura muito desagradável. Ou seja, justifique apenas textos bem curtos que você possui um controle total. Palavra por palavra. Se é algo dinâmico esqueça pois muitas vezes o cliente final não vai ter este tipo de cuidado….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457200" y="155575"/>
            <a:ext cx="82296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0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457200" y="1774825"/>
            <a:ext cx="8229600" cy="4625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15652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sz="32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ipografia" id="139" name="Google Shape;1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237" y="93662"/>
            <a:ext cx="5597525" cy="666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2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QUAL FAMÍLIA ESCOLHER</a:t>
            </a:r>
            <a:endParaRPr/>
          </a:p>
        </p:txBody>
      </p:sp>
      <p:sp>
        <p:nvSpPr>
          <p:cNvPr id="747" name="Google Shape;747;p92"/>
          <p:cNvSpPr txBox="1"/>
          <p:nvPr/>
        </p:nvSpPr>
        <p:spPr>
          <a:xfrm>
            <a:off x="446087" y="1700212"/>
            <a:ext cx="8075612" cy="424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Considerando a internet como meio, muitas vezes a escolha recai entre as duas principais categorias </a:t>
            </a:r>
            <a:r>
              <a:rPr b="1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serifa</a:t>
            </a: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e </a:t>
            </a:r>
            <a:r>
              <a:rPr b="1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sem-serifa</a:t>
            </a: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Por um tempo existiu um mito de que fontes sem serifa tem a legibilidade melhor na internet por que os browsers renderizam as serifas com menos nitidez… Mas isto só é valido se você for considerar um font-size menor que 12 pontos.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r>
              <a:rPr b="0" i="0" lang="en-US" sz="18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 tamanhos maiores as duas categorias ficam empatadas e o que deve ditar a escolha é o estilo geral do design da página.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3"/>
          <p:cNvSpPr txBox="1"/>
          <p:nvPr>
            <p:ph idx="4294967295" type="title"/>
          </p:nvPr>
        </p:nvSpPr>
        <p:spPr>
          <a:xfrm>
            <a:off x="749300" y="122237"/>
            <a:ext cx="8016875" cy="16335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700"/>
              <a:buFont typeface="Corbel"/>
              <a:buNone/>
            </a:pPr>
            <a:r>
              <a:rPr b="1" i="0" lang="en-US" sz="47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Webfonts</a:t>
            </a:r>
            <a:endParaRPr b="1" i="0" sz="47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53" name="Google Shape;753;p93"/>
          <p:cNvSpPr txBox="1"/>
          <p:nvPr>
            <p:ph idx="1" type="body"/>
          </p:nvPr>
        </p:nvSpPr>
        <p:spPr>
          <a:xfrm>
            <a:off x="741362" y="1828800"/>
            <a:ext cx="8021637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6300" spcFirstLastPara="1" rIns="457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754" name="Google Shape;754;p93"/>
          <p:cNvSpPr txBox="1"/>
          <p:nvPr/>
        </p:nvSpPr>
        <p:spPr>
          <a:xfrm>
            <a:off x="1547812" y="3284537"/>
            <a:ext cx="4572000" cy="2586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Procure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Escolha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4"/>
          <p:cNvSpPr txBox="1"/>
          <p:nvPr/>
        </p:nvSpPr>
        <p:spPr>
          <a:xfrm>
            <a:off x="0" y="2420937"/>
            <a:ext cx="9144000" cy="1446212"/>
          </a:xfrm>
          <a:prstGeom prst="rect">
            <a:avLst/>
          </a:prstGeom>
          <a:noFill/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Tipografia Web=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 + CSS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5"/>
          <p:cNvSpPr txBox="1"/>
          <p:nvPr/>
        </p:nvSpPr>
        <p:spPr>
          <a:xfrm>
            <a:off x="0" y="2420937"/>
            <a:ext cx="9144000" cy="1446212"/>
          </a:xfrm>
          <a:prstGeom prst="rect">
            <a:avLst/>
          </a:prstGeom>
          <a:noFill/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Tipografia Web=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Escolha limitada de fontes</a:t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6"/>
          <p:cNvSpPr txBox="1"/>
          <p:nvPr/>
        </p:nvSpPr>
        <p:spPr>
          <a:xfrm>
            <a:off x="0" y="2082800"/>
            <a:ext cx="9144000" cy="2122487"/>
          </a:xfrm>
          <a:prstGeom prst="rect">
            <a:avLst/>
          </a:prstGeom>
          <a:noFill/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Quantas fontes nós temos?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&gt;100 mil</a:t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7"/>
          <p:cNvSpPr txBox="1"/>
          <p:nvPr/>
        </p:nvSpPr>
        <p:spPr>
          <a:xfrm>
            <a:off x="0" y="1743075"/>
            <a:ext cx="9144000" cy="2801937"/>
          </a:xfrm>
          <a:prstGeom prst="rect">
            <a:avLst/>
          </a:prstGeom>
          <a:noFill/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Quantas fontes são usadas na web?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&lt;5 Fontes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8"/>
          <p:cNvSpPr txBox="1"/>
          <p:nvPr/>
        </p:nvSpPr>
        <p:spPr>
          <a:xfrm>
            <a:off x="0" y="50800"/>
            <a:ext cx="9144000" cy="6186487"/>
          </a:xfrm>
          <a:prstGeom prst="rect">
            <a:avLst/>
          </a:prstGeom>
          <a:noFill/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Andale Mono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b="0" i="0" lang="en-US" sz="3600" u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Arial Black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mic Sans MS"/>
              <a:buNone/>
            </a:pPr>
            <a:r>
              <a:rPr b="0" i="0" lang="en-US" sz="3600" u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Comic Sans MS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ourier New"/>
              <a:buNone/>
            </a:pPr>
            <a:r>
              <a:rPr b="0" i="0" lang="en-US" sz="3600" u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Courier New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</a:pPr>
            <a:r>
              <a:rPr b="0" i="0" lang="en-US" sz="3600" u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Georgia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mpact"/>
              <a:buNone/>
            </a:pPr>
            <a:r>
              <a:rPr b="0" i="0" lang="en-US" sz="3600" u="non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Impact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 New Roman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0" i="0" lang="en-US" sz="36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Trebuchet MS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</a:pPr>
            <a:r>
              <a:rPr b="0" i="0" lang="en-US" sz="3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Verdana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mo"/>
              <a:buNone/>
            </a:pPr>
            <a:r>
              <a:rPr b="0" i="0" lang="en-US" sz="3600" u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Webdings</a:t>
            </a:r>
            <a:endParaRPr/>
          </a:p>
        </p:txBody>
      </p:sp>
      <p:cxnSp>
        <p:nvCxnSpPr>
          <p:cNvPr id="780" name="Google Shape;780;p98"/>
          <p:cNvCxnSpPr/>
          <p:nvPr/>
        </p:nvCxnSpPr>
        <p:spPr>
          <a:xfrm>
            <a:off x="2879725" y="447675"/>
            <a:ext cx="3384550" cy="0"/>
          </a:xfrm>
          <a:prstGeom prst="straightConnector1">
            <a:avLst/>
          </a:prstGeom>
          <a:noFill/>
          <a:ln cap="flat" cmpd="thickThin" w="48500">
            <a:solidFill>
              <a:srgbClr val="C64847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5400">
              <a:srgbClr val="000000">
                <a:alpha val="37647"/>
              </a:srgbClr>
            </a:outerShdw>
          </a:effectLst>
        </p:spPr>
      </p:cxnSp>
      <p:cxnSp>
        <p:nvCxnSpPr>
          <p:cNvPr id="781" name="Google Shape;781;p98"/>
          <p:cNvCxnSpPr/>
          <p:nvPr/>
        </p:nvCxnSpPr>
        <p:spPr>
          <a:xfrm>
            <a:off x="2879725" y="1490662"/>
            <a:ext cx="3384550" cy="0"/>
          </a:xfrm>
          <a:prstGeom prst="straightConnector1">
            <a:avLst/>
          </a:prstGeom>
          <a:noFill/>
          <a:ln cap="flat" cmpd="thickThin" w="48500">
            <a:solidFill>
              <a:srgbClr val="C64847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5400">
              <a:srgbClr val="000000">
                <a:alpha val="37647"/>
              </a:srgbClr>
            </a:outerShdw>
          </a:effectLst>
        </p:spPr>
      </p:cxnSp>
      <p:cxnSp>
        <p:nvCxnSpPr>
          <p:cNvPr id="782" name="Google Shape;782;p98"/>
          <p:cNvCxnSpPr/>
          <p:nvPr/>
        </p:nvCxnSpPr>
        <p:spPr>
          <a:xfrm>
            <a:off x="2879725" y="2066925"/>
            <a:ext cx="3384550" cy="0"/>
          </a:xfrm>
          <a:prstGeom prst="straightConnector1">
            <a:avLst/>
          </a:prstGeom>
          <a:noFill/>
          <a:ln cap="flat" cmpd="thickThin" w="48500">
            <a:solidFill>
              <a:srgbClr val="C64847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5400">
              <a:srgbClr val="000000">
                <a:alpha val="37647"/>
              </a:srgbClr>
            </a:outerShdw>
          </a:effectLst>
        </p:spPr>
      </p:cxnSp>
      <p:cxnSp>
        <p:nvCxnSpPr>
          <p:cNvPr id="783" name="Google Shape;783;p98"/>
          <p:cNvCxnSpPr/>
          <p:nvPr/>
        </p:nvCxnSpPr>
        <p:spPr>
          <a:xfrm>
            <a:off x="2843212" y="2643187"/>
            <a:ext cx="3384550" cy="0"/>
          </a:xfrm>
          <a:prstGeom prst="straightConnector1">
            <a:avLst/>
          </a:prstGeom>
          <a:noFill/>
          <a:ln cap="flat" cmpd="thickThin" w="48500">
            <a:solidFill>
              <a:srgbClr val="C64847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5400">
              <a:srgbClr val="000000">
                <a:alpha val="37647"/>
              </a:srgbClr>
            </a:outerShdw>
          </a:effectLst>
        </p:spPr>
      </p:cxnSp>
      <p:cxnSp>
        <p:nvCxnSpPr>
          <p:cNvPr id="784" name="Google Shape;784;p98"/>
          <p:cNvCxnSpPr/>
          <p:nvPr/>
        </p:nvCxnSpPr>
        <p:spPr>
          <a:xfrm>
            <a:off x="2843212" y="3722687"/>
            <a:ext cx="3384550" cy="0"/>
          </a:xfrm>
          <a:prstGeom prst="straightConnector1">
            <a:avLst/>
          </a:prstGeom>
          <a:noFill/>
          <a:ln cap="flat" cmpd="thickThin" w="48500">
            <a:solidFill>
              <a:srgbClr val="C64847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5400">
              <a:srgbClr val="000000">
                <a:alpha val="37647"/>
              </a:srgbClr>
            </a:outerShdw>
          </a:effectLst>
        </p:spPr>
      </p:cxnSp>
      <p:cxnSp>
        <p:nvCxnSpPr>
          <p:cNvPr id="785" name="Google Shape;785;p98"/>
          <p:cNvCxnSpPr/>
          <p:nvPr/>
        </p:nvCxnSpPr>
        <p:spPr>
          <a:xfrm>
            <a:off x="2771775" y="5956300"/>
            <a:ext cx="3384550" cy="0"/>
          </a:xfrm>
          <a:prstGeom prst="straightConnector1">
            <a:avLst/>
          </a:prstGeom>
          <a:noFill/>
          <a:ln cap="flat" cmpd="thickThin" w="48500">
            <a:solidFill>
              <a:srgbClr val="C64847"/>
            </a:solidFill>
            <a:prstDash val="solid"/>
            <a:miter lim="800000"/>
            <a:headEnd len="med" w="med" type="none"/>
            <a:tailEnd len="med" w="med" type="none"/>
          </a:ln>
          <a:effectLst>
            <a:outerShdw blurRad="63500" dir="5400000" dist="25400">
              <a:srgbClr val="000000">
                <a:alpha val="37647"/>
              </a:srgbClr>
            </a:outerShdw>
          </a:effectLst>
        </p:spPr>
      </p:cxnSp>
      <p:sp>
        <p:nvSpPr>
          <p:cNvPr id="786" name="Google Shape;786;p98"/>
          <p:cNvSpPr txBox="1"/>
          <p:nvPr/>
        </p:nvSpPr>
        <p:spPr>
          <a:xfrm>
            <a:off x="107950" y="6411912"/>
            <a:ext cx="70564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https://www.microsoft.com/typography/fonts/web.aspx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99"/>
          <p:cNvSpPr txBox="1"/>
          <p:nvPr/>
        </p:nvSpPr>
        <p:spPr>
          <a:xfrm>
            <a:off x="0" y="2066925"/>
            <a:ext cx="9144000" cy="2862262"/>
          </a:xfrm>
          <a:prstGeom prst="rect">
            <a:avLst/>
          </a:prstGeom>
          <a:noFill/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</a:pPr>
            <a:r>
              <a:rPr b="0" i="0" lang="en-US" sz="3600" u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Georgia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i="0" lang="en-US" sz="3600" u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Times New Roman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</a:pPr>
            <a:r>
              <a:rPr b="0" i="0" lang="en-US" sz="3600" u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Trebuchet MS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Verdana"/>
              <a:buNone/>
            </a:pPr>
            <a:r>
              <a:rPr b="0" i="0" lang="en-US" sz="3600" u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Verdana</a:t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00"/>
          <p:cNvSpPr txBox="1"/>
          <p:nvPr/>
        </p:nvSpPr>
        <p:spPr>
          <a:xfrm>
            <a:off x="0" y="2343150"/>
            <a:ext cx="9144000" cy="2308225"/>
          </a:xfrm>
          <a:prstGeom prst="rect">
            <a:avLst/>
          </a:prstGeom>
          <a:noFill/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(Pré)Instalas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Browser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01"/>
          <p:cNvSpPr txBox="1"/>
          <p:nvPr/>
        </p:nvSpPr>
        <p:spPr>
          <a:xfrm>
            <a:off x="-12700" y="1290637"/>
            <a:ext cx="9144000" cy="5326062"/>
          </a:xfrm>
          <a:prstGeom prst="rect">
            <a:avLst/>
          </a:prstGeom>
          <a:noFill/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Grupo de fontes que… mais ou menos… estavam nos sistemas operacionais mais comuns. 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0" i="0" lang="en-US" sz="36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~190 Fonts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http://media.24ways.org/2007/17/fontmatrix.html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253E"/>
              </a:buClr>
              <a:buSzPts val="2800"/>
              <a:buFont typeface="Verdana"/>
              <a:buNone/>
            </a:pPr>
            <a:br>
              <a:rPr b="0" i="0" lang="en-US" sz="2800" u="none">
                <a:solidFill>
                  <a:srgbClr val="D9253E"/>
                </a:solidFill>
                <a:latin typeface="Verdana"/>
                <a:ea typeface="Verdana"/>
                <a:cs typeface="Verdana"/>
                <a:sym typeface="Verdana"/>
              </a:rPr>
            </a:b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253E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D9253E"/>
                </a:solidFill>
                <a:latin typeface="Arial"/>
                <a:ea typeface="Arial"/>
                <a:cs typeface="Arial"/>
                <a:sym typeface="Arial"/>
              </a:rPr>
              <a:t>Então como eu faço para usar outra fonte na web?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rgbClr val="D9253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01"/>
          <p:cNvSpPr txBox="1"/>
          <p:nvPr>
            <p:ph idx="4294967295" type="title"/>
          </p:nvPr>
        </p:nvSpPr>
        <p:spPr>
          <a:xfrm>
            <a:off x="457200" y="15240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Web Safe Fonts</a:t>
            </a:r>
            <a:endParaRPr b="1" i="0" sz="45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9933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ipografia1" id="145" name="Google Shape;14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350" y="-26987"/>
            <a:ext cx="6911975" cy="6884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02"/>
          <p:cNvSpPr txBox="1"/>
          <p:nvPr>
            <p:ph idx="4294967295" type="title"/>
          </p:nvPr>
        </p:nvSpPr>
        <p:spPr>
          <a:xfrm>
            <a:off x="457200" y="15240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Web Fonts</a:t>
            </a:r>
            <a:endParaRPr b="1" i="0" sz="45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08" name="Google Shape;808;p102"/>
          <p:cNvSpPr txBox="1"/>
          <p:nvPr/>
        </p:nvSpPr>
        <p:spPr>
          <a:xfrm>
            <a:off x="1403350" y="2708275"/>
            <a:ext cx="7056437" cy="2586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746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001746"/>
                </a:solidFill>
                <a:latin typeface="Courier New"/>
                <a:ea typeface="Courier New"/>
                <a:cs typeface="Courier New"/>
                <a:sym typeface="Courier New"/>
              </a:rPr>
              <a:t>@font-face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font-family: "League Gothic";</a:t>
            </a:r>
            <a:endParaRPr>
              <a:solidFill>
                <a:srgbClr val="741B4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src: url("/type/league_gothic.otf") format("opentype");</a:t>
            </a:r>
            <a:endParaRPr>
              <a:solidFill>
                <a:srgbClr val="741B4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746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00174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746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001746"/>
                </a:solidFill>
                <a:latin typeface="Courier New"/>
                <a:ea typeface="Courier New"/>
                <a:cs typeface="Courier New"/>
                <a:sym typeface="Courier New"/>
              </a:rPr>
              <a:t>h1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font-family:"League Gothic", Arial, sans-serif;</a:t>
            </a:r>
            <a:endParaRPr>
              <a:solidFill>
                <a:srgbClr val="741B47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746"/>
              </a:buClr>
              <a:buSzPts val="1800"/>
              <a:buFont typeface="Courier New"/>
              <a:buNone/>
            </a:pPr>
            <a:r>
              <a:rPr b="1" i="0" lang="en-US" sz="1800" u="none">
                <a:solidFill>
                  <a:srgbClr val="00174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03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Web Fonts</a:t>
            </a:r>
            <a:endParaRPr b="1" i="0" sz="45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14" name="Google Shape;814;p103"/>
          <p:cNvSpPr txBox="1"/>
          <p:nvPr>
            <p:ph idx="1" type="body"/>
          </p:nvPr>
        </p:nvSpPr>
        <p:spPr>
          <a:xfrm>
            <a:off x="457200" y="1774825"/>
            <a:ext cx="8229600" cy="4822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Formatos de arquivos:</a:t>
            </a:r>
            <a:endParaRPr/>
          </a:p>
          <a:p>
            <a:pPr indent="-156527" lvl="0" marL="4381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3050" lvl="1" marL="7302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True Type (.ttf)</a:t>
            </a:r>
            <a:endParaRPr/>
          </a:p>
          <a:p>
            <a:pPr indent="-228599" lvl="2" marL="99536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desenvolvido pela Apple Computer no final de 1980 como um concorrente para fontes Type 1 da Adobe usadas em PostScript.</a:t>
            </a:r>
            <a:endParaRPr/>
          </a:p>
          <a:p>
            <a:pPr indent="-273050" lvl="1" marL="73025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Open Type (.otf)</a:t>
            </a:r>
            <a:endParaRPr/>
          </a:p>
          <a:p>
            <a:pPr indent="-228599" lvl="2" marL="995362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É um formato escalável para fontes de computador (conhecido como typefaces), inicialmente foi desenvolvido pela Microsoft, mais tarde se juntou à Adobe.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4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Web Fonts</a:t>
            </a:r>
            <a:endParaRPr b="1" i="0" sz="45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0" name="Google Shape;820;p104"/>
          <p:cNvSpPr txBox="1"/>
          <p:nvPr>
            <p:ph idx="1" type="body"/>
          </p:nvPr>
        </p:nvSpPr>
        <p:spPr>
          <a:xfrm>
            <a:off x="457200" y="1774825"/>
            <a:ext cx="8229600" cy="4822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Formatos de arquivos:</a:t>
            </a:r>
            <a:endParaRPr/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3050" lvl="1" marL="7302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Embedded Open Type(.eot)</a:t>
            </a:r>
            <a:endParaRPr/>
          </a:p>
          <a:p>
            <a:pPr indent="-273050" lvl="1" marL="7302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EOT Lite (.eot)</a:t>
            </a:r>
            <a:endParaRPr/>
          </a:p>
          <a:p>
            <a:pPr indent="-228599" lvl="2" marL="99536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suportada no Internet Explorer a partir da versão 4, oferece alguma proteção de cópia e é difícil converter para formatos de fonte padrão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5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Web Fonts</a:t>
            </a:r>
            <a:endParaRPr b="1" i="0" sz="45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6" name="Google Shape;826;p105"/>
          <p:cNvSpPr txBox="1"/>
          <p:nvPr>
            <p:ph idx="1" type="body"/>
          </p:nvPr>
        </p:nvSpPr>
        <p:spPr>
          <a:xfrm>
            <a:off x="457200" y="1774825"/>
            <a:ext cx="8229600" cy="4822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-31908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Char char="◼"/>
            </a:pPr>
            <a:r>
              <a:rPr b="0" i="0" lang="en-US" sz="3200" u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Formatos de arquivos:</a:t>
            </a:r>
            <a:endParaRPr/>
          </a:p>
          <a:p>
            <a:pPr indent="-156527" lvl="0" marL="438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60"/>
              <a:buFont typeface="Noto Sans Symbols"/>
              <a:buNone/>
            </a:pPr>
            <a:r>
              <a:t/>
            </a:r>
            <a:endParaRPr b="0" i="0" sz="3200" u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3050" lvl="1" marL="7302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Scalable Vector Graphics (.SVG)</a:t>
            </a:r>
            <a:endParaRPr/>
          </a:p>
          <a:p>
            <a:pPr indent="-228599" lvl="2" marL="99536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sistema de desenho vetorial projetado para a Web</a:t>
            </a:r>
            <a:endParaRPr/>
          </a:p>
          <a:p>
            <a:pPr indent="-76199" lvl="2" marL="99536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273050" lvl="1" marL="73025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520"/>
              <a:buFont typeface="Noto Sans Symbols"/>
              <a:buChar char="▪"/>
            </a:pPr>
            <a:r>
              <a:rPr b="0" i="0" lang="en-US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Web Open Font Format (.woff)</a:t>
            </a:r>
            <a:endParaRPr/>
          </a:p>
          <a:p>
            <a:pPr indent="-228599" lvl="2" marL="99536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E66C7D"/>
              </a:buClr>
              <a:buSzPts val="2400"/>
              <a:buFont typeface="Arial"/>
              <a:buChar char="▪"/>
            </a:pPr>
            <a:r>
              <a:rPr b="0" i="0" lang="en-US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recentemente desenvolvida como uma resposta para preocupações sobre proteção de direitos autorais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6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Web Fonts</a:t>
            </a:r>
            <a:endParaRPr b="1" i="0" sz="45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2" name="Google Shape;832;p106"/>
          <p:cNvSpPr txBox="1"/>
          <p:nvPr>
            <p:ph idx="1" type="body"/>
          </p:nvPr>
        </p:nvSpPr>
        <p:spPr>
          <a:xfrm>
            <a:off x="457200" y="5876925"/>
            <a:ext cx="8229600" cy="72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sng">
                <a:solidFill>
                  <a:schemeClr val="hlink"/>
                </a:solidFill>
                <a:latin typeface="Corbel"/>
                <a:ea typeface="Corbel"/>
                <a:cs typeface="Corbel"/>
                <a:sym typeface="Corbel"/>
                <a:hlinkClick r:id="rId3"/>
              </a:rPr>
              <a:t>http://www.fontsquirrel.com/tools/webfont-generator</a:t>
            </a:r>
            <a:endParaRPr/>
          </a:p>
        </p:txBody>
      </p:sp>
      <p:pic>
        <p:nvPicPr>
          <p:cNvPr id="833" name="Google Shape;833;p1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387" y="2276475"/>
            <a:ext cx="8789987" cy="1944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07"/>
          <p:cNvSpPr txBox="1"/>
          <p:nvPr>
            <p:ph idx="4294967295" type="title"/>
          </p:nvPr>
        </p:nvSpPr>
        <p:spPr>
          <a:xfrm>
            <a:off x="457200" y="158750"/>
            <a:ext cx="8229600" cy="1249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4500"/>
              <a:buFont typeface="Corbel"/>
              <a:buNone/>
            </a:pPr>
            <a:r>
              <a:rPr b="1" i="0" lang="en-US" sz="4500" u="none" cap="none" strike="noStrike">
                <a:solidFill>
                  <a:srgbClr val="FFC800"/>
                </a:solidFill>
                <a:latin typeface="Corbel"/>
                <a:ea typeface="Corbel"/>
                <a:cs typeface="Corbel"/>
                <a:sym typeface="Corbel"/>
              </a:rPr>
              <a:t>Web Fonts</a:t>
            </a:r>
            <a:endParaRPr b="1" i="0" sz="4500" u="none" cap="none" strike="noStrike">
              <a:solidFill>
                <a:srgbClr val="FFC8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39" name="Google Shape;839;p107"/>
          <p:cNvSpPr txBox="1"/>
          <p:nvPr>
            <p:ph idx="1" type="body"/>
          </p:nvPr>
        </p:nvSpPr>
        <p:spPr>
          <a:xfrm>
            <a:off x="457200" y="1774825"/>
            <a:ext cx="8229600" cy="4822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54850" spcFirstLastPara="1" rIns="91425" wrap="square" tIns="91425">
            <a:noAutofit/>
          </a:bodyPr>
          <a:lstStyle/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@font-face {</a:t>
            </a:r>
            <a:endParaRPr/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 font-family: 'MyWebFont';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 src: url('webfont.eot'); /* IE9 Compat Modes */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 src: url('webfont.eot') 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	   format('embedded-opentype'), /* IE6-IE8 */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      url('webfont.woff') 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	   format('woff'), /* Modern Browsers */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      url('webfont.ttf')  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	   format('truetype'), /* Safari, Android, iOS */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      url('webfont.svg#svgFontName') 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741B47"/>
                </a:solidFill>
                <a:latin typeface="Courier New"/>
                <a:ea typeface="Courier New"/>
                <a:cs typeface="Courier New"/>
                <a:sym typeface="Courier New"/>
              </a:rPr>
              <a:t>         format('svg'); /* Legacy iOS */</a:t>
            </a:r>
            <a:endParaRPr>
              <a:solidFill>
                <a:srgbClr val="741B47"/>
              </a:solidFill>
            </a:endParaRPr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b="1" i="0" lang="en-US" sz="1800" u="none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/>
          </a:p>
          <a:p>
            <a:pPr indent="0" lvl="0" marL="117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1" i="0" sz="1800" u="non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227648" lvl="0" marL="4381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t/>
            </a:r>
            <a:endParaRPr b="1" i="0" sz="1800" u="none">
              <a:solidFill>
                <a:srgbClr val="00206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08"/>
          <p:cNvPicPr preferRelativeResize="0"/>
          <p:nvPr/>
        </p:nvPicPr>
        <p:blipFill rotWithShape="1">
          <a:blip r:embed="rId3">
            <a:alphaModFix/>
          </a:blip>
          <a:srcRect b="19636" l="0" r="0" t="0"/>
          <a:stretch/>
        </p:blipFill>
        <p:spPr>
          <a:xfrm>
            <a:off x="0" y="63500"/>
            <a:ext cx="9144000" cy="6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108"/>
          <p:cNvSpPr txBox="1"/>
          <p:nvPr/>
        </p:nvSpPr>
        <p:spPr>
          <a:xfrm>
            <a:off x="0" y="5805487"/>
            <a:ext cx="9144000" cy="922337"/>
          </a:xfrm>
          <a:prstGeom prst="rect">
            <a:avLst/>
          </a:prstGeom>
          <a:solidFill>
            <a:srgbClr val="000000">
              <a:alpha val="84705"/>
            </a:srgbClr>
          </a:solidFill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Facebuster 400;</a:t>
            </a:r>
            <a:endParaRPr/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Helvetica;</a:t>
            </a:r>
            <a:endParaRPr/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Baskerville;</a:t>
            </a:r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09"/>
          <p:cNvPicPr preferRelativeResize="0"/>
          <p:nvPr/>
        </p:nvPicPr>
        <p:blipFill rotWithShape="1">
          <a:blip r:embed="rId3">
            <a:alphaModFix/>
          </a:blip>
          <a:srcRect b="7983" l="0" r="0" t="0"/>
          <a:stretch/>
        </p:blipFill>
        <p:spPr>
          <a:xfrm>
            <a:off x="-3175" y="0"/>
            <a:ext cx="9147175" cy="6884987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p109"/>
          <p:cNvSpPr txBox="1"/>
          <p:nvPr/>
        </p:nvSpPr>
        <p:spPr>
          <a:xfrm>
            <a:off x="0" y="6237287"/>
            <a:ext cx="9144000" cy="369887"/>
          </a:xfrm>
          <a:prstGeom prst="rect">
            <a:avLst/>
          </a:prstGeom>
          <a:solidFill>
            <a:srgbClr val="000000">
              <a:alpha val="84705"/>
            </a:srgbClr>
          </a:solidFill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Fertigo Pro</a:t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5875"/>
            <a:ext cx="9144000" cy="65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0"/>
          <p:cNvSpPr txBox="1"/>
          <p:nvPr/>
        </p:nvSpPr>
        <p:spPr>
          <a:xfrm>
            <a:off x="0" y="6237287"/>
            <a:ext cx="9144000" cy="369887"/>
          </a:xfrm>
          <a:prstGeom prst="rect">
            <a:avLst/>
          </a:prstGeom>
          <a:solidFill>
            <a:srgbClr val="000000">
              <a:alpha val="84705"/>
            </a:srgbClr>
          </a:solidFill>
          <a:ln>
            <a:noFill/>
          </a:ln>
          <a:effectLst>
            <a:outerShdw blurRad="63500" dir="2700000" dist="38100">
              <a:srgbClr val="000000">
                <a:alpha val="39607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Netto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1"/>
          <p:cNvSpPr txBox="1"/>
          <p:nvPr/>
        </p:nvSpPr>
        <p:spPr>
          <a:xfrm>
            <a:off x="3036887" y="3244850"/>
            <a:ext cx="307022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http://www.google.com/fonts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2_Módulo">
  <a:themeElements>
    <a:clrScheme name="Módulo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ódulo">
  <a:themeElements>
    <a:clrScheme name="Módulo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Módulo">
  <a:themeElements>
    <a:clrScheme name="Módulo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3_Módulo">
  <a:themeElements>
    <a:clrScheme name="Módulo">
      <a:dk1>
        <a:srgbClr val="000000"/>
      </a:dk1>
      <a:lt1>
        <a:srgbClr val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